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3" r:id="rId1"/>
    <p:sldMasterId id="2147483675" r:id="rId2"/>
    <p:sldMasterId id="2147483698" r:id="rId3"/>
    <p:sldMasterId id="2147483710" r:id="rId4"/>
    <p:sldMasterId id="2147483755" r:id="rId5"/>
  </p:sldMasterIdLst>
  <p:notesMasterIdLst>
    <p:notesMasterId r:id="rId89"/>
  </p:notesMasterIdLst>
  <p:handoutMasterIdLst>
    <p:handoutMasterId r:id="rId90"/>
  </p:handoutMasterIdLst>
  <p:sldIdLst>
    <p:sldId id="790" r:id="rId6"/>
    <p:sldId id="789" r:id="rId7"/>
    <p:sldId id="773" r:id="rId8"/>
    <p:sldId id="271" r:id="rId9"/>
    <p:sldId id="364" r:id="rId10"/>
    <p:sldId id="548" r:id="rId11"/>
    <p:sldId id="365" r:id="rId12"/>
    <p:sldId id="751" r:id="rId13"/>
    <p:sldId id="752" r:id="rId14"/>
    <p:sldId id="753" r:id="rId15"/>
    <p:sldId id="754" r:id="rId16"/>
    <p:sldId id="755" r:id="rId17"/>
    <p:sldId id="756" r:id="rId18"/>
    <p:sldId id="366" r:id="rId19"/>
    <p:sldId id="547" r:id="rId20"/>
    <p:sldId id="641" r:id="rId21"/>
    <p:sldId id="367" r:id="rId22"/>
    <p:sldId id="546" r:id="rId23"/>
    <p:sldId id="642" r:id="rId24"/>
    <p:sldId id="643" r:id="rId25"/>
    <p:sldId id="644" r:id="rId26"/>
    <p:sldId id="645" r:id="rId27"/>
    <p:sldId id="757" r:id="rId28"/>
    <p:sldId id="368" r:id="rId29"/>
    <p:sldId id="369" r:id="rId30"/>
    <p:sldId id="545" r:id="rId31"/>
    <p:sldId id="370" r:id="rId32"/>
    <p:sldId id="758" r:id="rId33"/>
    <p:sldId id="759" r:id="rId34"/>
    <p:sldId id="760" r:id="rId35"/>
    <p:sldId id="761" r:id="rId36"/>
    <p:sldId id="762" r:id="rId37"/>
    <p:sldId id="763" r:id="rId38"/>
    <p:sldId id="764" r:id="rId39"/>
    <p:sldId id="765" r:id="rId40"/>
    <p:sldId id="766" r:id="rId41"/>
    <p:sldId id="371" r:id="rId42"/>
    <p:sldId id="556" r:id="rId43"/>
    <p:sldId id="372" r:id="rId44"/>
    <p:sldId id="767" r:id="rId45"/>
    <p:sldId id="768" r:id="rId46"/>
    <p:sldId id="769" r:id="rId47"/>
    <p:sldId id="770" r:id="rId48"/>
    <p:sldId id="646" r:id="rId49"/>
    <p:sldId id="647" r:id="rId50"/>
    <p:sldId id="373" r:id="rId51"/>
    <p:sldId id="648" r:id="rId52"/>
    <p:sldId id="649" r:id="rId53"/>
    <p:sldId id="650" r:id="rId54"/>
    <p:sldId id="651" r:id="rId55"/>
    <p:sldId id="652" r:id="rId56"/>
    <p:sldId id="653" r:id="rId57"/>
    <p:sldId id="656" r:id="rId58"/>
    <p:sldId id="657" r:id="rId59"/>
    <p:sldId id="658" r:id="rId60"/>
    <p:sldId id="654" r:id="rId61"/>
    <p:sldId id="659" r:id="rId62"/>
    <p:sldId id="663" r:id="rId63"/>
    <p:sldId id="664" r:id="rId64"/>
    <p:sldId id="665" r:id="rId65"/>
    <p:sldId id="660" r:id="rId66"/>
    <p:sldId id="661" r:id="rId67"/>
    <p:sldId id="662" r:id="rId68"/>
    <p:sldId id="666" r:id="rId69"/>
    <p:sldId id="667" r:id="rId70"/>
    <p:sldId id="655" r:id="rId71"/>
    <p:sldId id="668" r:id="rId72"/>
    <p:sldId id="669" r:id="rId73"/>
    <p:sldId id="670" r:id="rId74"/>
    <p:sldId id="775" r:id="rId75"/>
    <p:sldId id="774" r:id="rId76"/>
    <p:sldId id="776" r:id="rId77"/>
    <p:sldId id="785" r:id="rId78"/>
    <p:sldId id="778" r:id="rId79"/>
    <p:sldId id="779" r:id="rId80"/>
    <p:sldId id="780" r:id="rId81"/>
    <p:sldId id="781" r:id="rId82"/>
    <p:sldId id="782" r:id="rId83"/>
    <p:sldId id="783" r:id="rId84"/>
    <p:sldId id="784" r:id="rId85"/>
    <p:sldId id="787" r:id="rId86"/>
    <p:sldId id="786" r:id="rId87"/>
    <p:sldId id="788" r:id="rId88"/>
  </p:sldIdLst>
  <p:sldSz cx="9144000" cy="6858000" type="screen4x3"/>
  <p:notesSz cx="6858000" cy="9144000"/>
  <p:defaultTextStyle>
    <a:defPPr>
      <a:defRPr lang="en-US"/>
    </a:defPPr>
    <a:lvl1pPr algn="ctr" rtl="0" eaLnBrk="0" fontAlgn="base" hangingPunct="0">
      <a:spcBef>
        <a:spcPct val="0"/>
      </a:spcBef>
      <a:spcAft>
        <a:spcPct val="0"/>
      </a:spcAft>
      <a:defRPr sz="2000" kern="1200">
        <a:solidFill>
          <a:schemeClr val="tx1"/>
        </a:solidFill>
        <a:latin typeface="宋体" pitchFamily="2" charset="-122"/>
        <a:ea typeface="宋体" pitchFamily="2" charset="-122"/>
        <a:cs typeface="+mn-cs"/>
      </a:defRPr>
    </a:lvl1pPr>
    <a:lvl2pPr marL="457200" algn="ctr" rtl="0" eaLnBrk="0" fontAlgn="base" hangingPunct="0">
      <a:spcBef>
        <a:spcPct val="0"/>
      </a:spcBef>
      <a:spcAft>
        <a:spcPct val="0"/>
      </a:spcAft>
      <a:defRPr sz="2000" kern="1200">
        <a:solidFill>
          <a:schemeClr val="tx1"/>
        </a:solidFill>
        <a:latin typeface="宋体" pitchFamily="2" charset="-122"/>
        <a:ea typeface="宋体" pitchFamily="2" charset="-122"/>
        <a:cs typeface="+mn-cs"/>
      </a:defRPr>
    </a:lvl2pPr>
    <a:lvl3pPr marL="914400" algn="ctr" rtl="0" eaLnBrk="0" fontAlgn="base" hangingPunct="0">
      <a:spcBef>
        <a:spcPct val="0"/>
      </a:spcBef>
      <a:spcAft>
        <a:spcPct val="0"/>
      </a:spcAft>
      <a:defRPr sz="2000" kern="1200">
        <a:solidFill>
          <a:schemeClr val="tx1"/>
        </a:solidFill>
        <a:latin typeface="宋体" pitchFamily="2" charset="-122"/>
        <a:ea typeface="宋体" pitchFamily="2" charset="-122"/>
        <a:cs typeface="+mn-cs"/>
      </a:defRPr>
    </a:lvl3pPr>
    <a:lvl4pPr marL="1371600" algn="ctr" rtl="0" eaLnBrk="0" fontAlgn="base" hangingPunct="0">
      <a:spcBef>
        <a:spcPct val="0"/>
      </a:spcBef>
      <a:spcAft>
        <a:spcPct val="0"/>
      </a:spcAft>
      <a:defRPr sz="2000" kern="1200">
        <a:solidFill>
          <a:schemeClr val="tx1"/>
        </a:solidFill>
        <a:latin typeface="宋体" pitchFamily="2" charset="-122"/>
        <a:ea typeface="宋体" pitchFamily="2" charset="-122"/>
        <a:cs typeface="+mn-cs"/>
      </a:defRPr>
    </a:lvl4pPr>
    <a:lvl5pPr marL="1828800" algn="ctr" rtl="0" eaLnBrk="0" fontAlgn="base" hangingPunct="0">
      <a:spcBef>
        <a:spcPct val="0"/>
      </a:spcBef>
      <a:spcAft>
        <a:spcPct val="0"/>
      </a:spcAft>
      <a:defRPr sz="2000" kern="1200">
        <a:solidFill>
          <a:schemeClr val="tx1"/>
        </a:solidFill>
        <a:latin typeface="宋体" pitchFamily="2" charset="-122"/>
        <a:ea typeface="宋体" pitchFamily="2" charset="-122"/>
        <a:cs typeface="+mn-cs"/>
      </a:defRPr>
    </a:lvl5pPr>
    <a:lvl6pPr marL="2286000" algn="l" defTabSz="914400" rtl="0" eaLnBrk="1" latinLnBrk="0" hangingPunct="1">
      <a:defRPr sz="2000" kern="1200">
        <a:solidFill>
          <a:schemeClr val="tx1"/>
        </a:solidFill>
        <a:latin typeface="宋体" pitchFamily="2" charset="-122"/>
        <a:ea typeface="宋体" pitchFamily="2" charset="-122"/>
        <a:cs typeface="+mn-cs"/>
      </a:defRPr>
    </a:lvl6pPr>
    <a:lvl7pPr marL="2743200" algn="l" defTabSz="914400" rtl="0" eaLnBrk="1" latinLnBrk="0" hangingPunct="1">
      <a:defRPr sz="2000" kern="1200">
        <a:solidFill>
          <a:schemeClr val="tx1"/>
        </a:solidFill>
        <a:latin typeface="宋体" pitchFamily="2" charset="-122"/>
        <a:ea typeface="宋体" pitchFamily="2" charset="-122"/>
        <a:cs typeface="+mn-cs"/>
      </a:defRPr>
    </a:lvl7pPr>
    <a:lvl8pPr marL="3200400" algn="l" defTabSz="914400" rtl="0" eaLnBrk="1" latinLnBrk="0" hangingPunct="1">
      <a:defRPr sz="2000" kern="1200">
        <a:solidFill>
          <a:schemeClr val="tx1"/>
        </a:solidFill>
        <a:latin typeface="宋体" pitchFamily="2" charset="-122"/>
        <a:ea typeface="宋体" pitchFamily="2" charset="-122"/>
        <a:cs typeface="+mn-cs"/>
      </a:defRPr>
    </a:lvl8pPr>
    <a:lvl9pPr marL="3657600" algn="l" defTabSz="914400" rtl="0" eaLnBrk="1" latinLnBrk="0" hangingPunct="1">
      <a:defRPr sz="2000" kern="1200">
        <a:solidFill>
          <a:schemeClr val="tx1"/>
        </a:solidFill>
        <a:latin typeface="宋体" pitchFamily="2" charset="-122"/>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33CC"/>
    <a:srgbClr val="FFFF99"/>
    <a:srgbClr val="CC6600"/>
    <a:srgbClr val="FF5050"/>
    <a:srgbClr val="FF99FF"/>
    <a:srgbClr val="CC99FF"/>
    <a:srgbClr val="6600CC"/>
    <a:srgbClr val="66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89" autoAdjust="0"/>
    <p:restoredTop sz="90929"/>
  </p:normalViewPr>
  <p:slideViewPr>
    <p:cSldViewPr>
      <p:cViewPr>
        <p:scale>
          <a:sx n="60" d="100"/>
          <a:sy n="60" d="100"/>
        </p:scale>
        <p:origin x="-1458" y="-26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40" d="100"/>
          <a:sy n="40" d="100"/>
        </p:scale>
        <p:origin x="-1488"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slide" Target="slides/slide63.xml"/><Relationship Id="rId76" Type="http://schemas.openxmlformats.org/officeDocument/2006/relationships/slide" Target="slides/slide71.xml"/><Relationship Id="rId84" Type="http://schemas.openxmlformats.org/officeDocument/2006/relationships/slide" Target="slides/slide79.xml"/><Relationship Id="rId89" Type="http://schemas.openxmlformats.org/officeDocument/2006/relationships/notesMaster" Target="notesMasters/notesMaster1.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slide" Target="slides/slide69.xml"/><Relationship Id="rId79" Type="http://schemas.openxmlformats.org/officeDocument/2006/relationships/slide" Target="slides/slide74.xml"/><Relationship Id="rId87" Type="http://schemas.openxmlformats.org/officeDocument/2006/relationships/slide" Target="slides/slide82.xml"/><Relationship Id="rId5" Type="http://schemas.openxmlformats.org/officeDocument/2006/relationships/slideMaster" Target="slideMasters/slideMaster5.xml"/><Relationship Id="rId61" Type="http://schemas.openxmlformats.org/officeDocument/2006/relationships/slide" Target="slides/slide56.xml"/><Relationship Id="rId82" Type="http://schemas.openxmlformats.org/officeDocument/2006/relationships/slide" Target="slides/slide77.xml"/><Relationship Id="rId90" Type="http://schemas.openxmlformats.org/officeDocument/2006/relationships/handoutMaster" Target="handoutMasters/handoutMaster1.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slide" Target="slides/slide72.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slide" Target="slides/slide75.xml"/><Relationship Id="rId85" Type="http://schemas.openxmlformats.org/officeDocument/2006/relationships/slide" Target="slides/slide80.xml"/><Relationship Id="rId93" Type="http://schemas.openxmlformats.org/officeDocument/2006/relationships/theme" Target="theme/theme1.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slide" Target="slides/slide78.xml"/><Relationship Id="rId88" Type="http://schemas.openxmlformats.org/officeDocument/2006/relationships/slide" Target="slides/slide83.xml"/><Relationship Id="rId9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slide" Target="slides/slide81.xml"/><Relationship Id="rId94"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bodyPr>
          <a:lstStyle>
            <a:lvl1pPr algn="l">
              <a:defRPr sz="1200">
                <a:latin typeface="Times New Roman" pitchFamily="18" charset="0"/>
              </a:defRPr>
            </a:lvl1pPr>
          </a:lstStyle>
          <a:p>
            <a:pPr>
              <a:defRPr/>
            </a:pPr>
            <a:endParaRPr lang="zh-CN" altLang="en-US"/>
          </a:p>
        </p:txBody>
      </p:sp>
      <p:sp>
        <p:nvSpPr>
          <p:cNvPr id="49155"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bodyPr>
          <a:lstStyle>
            <a:lvl1pPr algn="r">
              <a:defRPr sz="1200">
                <a:latin typeface="Times New Roman" pitchFamily="18" charset="0"/>
              </a:defRPr>
            </a:lvl1pPr>
          </a:lstStyle>
          <a:p>
            <a:pPr>
              <a:defRPr/>
            </a:pPr>
            <a:endParaRPr lang="zh-CN" altLang="en-US"/>
          </a:p>
        </p:txBody>
      </p:sp>
      <p:sp>
        <p:nvSpPr>
          <p:cNvPr id="49156"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b" anchorCtr="0" compatLnSpc="1">
            <a:prstTxWarp prst="textNoShape">
              <a:avLst/>
            </a:prstTxWarp>
          </a:bodyPr>
          <a:lstStyle>
            <a:lvl1pPr algn="l">
              <a:defRPr sz="1200">
                <a:latin typeface="Times New Roman" pitchFamily="18" charset="0"/>
              </a:defRPr>
            </a:lvl1pPr>
          </a:lstStyle>
          <a:p>
            <a:pPr>
              <a:defRPr/>
            </a:pPr>
            <a:endParaRPr lang="zh-CN" altLang="en-US"/>
          </a:p>
        </p:txBody>
      </p:sp>
      <p:sp>
        <p:nvSpPr>
          <p:cNvPr id="49157"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b" anchorCtr="0" compatLnSpc="1">
            <a:prstTxWarp prst="textNoShape">
              <a:avLst/>
            </a:prstTxWarp>
          </a:bodyPr>
          <a:lstStyle>
            <a:lvl1pPr algn="r">
              <a:defRPr sz="1200">
                <a:latin typeface="Times New Roman" pitchFamily="18" charset="0"/>
              </a:defRPr>
            </a:lvl1pPr>
          </a:lstStyle>
          <a:p>
            <a:pPr>
              <a:defRPr/>
            </a:pPr>
            <a:fld id="{0612DEC0-D3FE-4E8F-AF29-FE63990F7991}" type="slidenum">
              <a:rPr lang="zh-CN" altLang="en-US"/>
              <a:pPr>
                <a:defRPr/>
              </a:pPr>
              <a:t>‹#›</a:t>
            </a:fld>
            <a:endParaRPr lang="zh-CN" altLang="en-US"/>
          </a:p>
        </p:txBody>
      </p:sp>
    </p:spTree>
    <p:extLst>
      <p:ext uri="{BB962C8B-B14F-4D97-AF65-F5344CB8AC3E}">
        <p14:creationId xmlns:p14="http://schemas.microsoft.com/office/powerpoint/2010/main" val="4589699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a:latin typeface="Times New Roman" pitchFamily="18" charset="0"/>
              </a:defRPr>
            </a:lvl1pPr>
          </a:lstStyle>
          <a:p>
            <a:pPr>
              <a:defRPr/>
            </a:pPr>
            <a:endParaRPr lang="zh-CN" altLang="en-US"/>
          </a:p>
        </p:txBody>
      </p:sp>
      <p:sp>
        <p:nvSpPr>
          <p:cNvPr id="3075"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pPr>
              <a:defRPr/>
            </a:pPr>
            <a:endParaRPr lang="zh-CN" altLang="en-US"/>
          </a:p>
        </p:txBody>
      </p:sp>
      <p:sp>
        <p:nvSpPr>
          <p:cNvPr id="901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zh-CN" noProof="0" smtClean="0"/>
              <a:t>Click to edit Master text styles</a:t>
            </a:r>
          </a:p>
          <a:p>
            <a:pPr lvl="1"/>
            <a:r>
              <a:rPr lang="en-US" altLang="zh-CN" noProof="0" smtClean="0"/>
              <a:t>Second level</a:t>
            </a:r>
          </a:p>
          <a:p>
            <a:pPr lvl="2"/>
            <a:r>
              <a:rPr lang="en-US" altLang="zh-CN" noProof="0" smtClean="0"/>
              <a:t>Third level</a:t>
            </a:r>
          </a:p>
          <a:p>
            <a:pPr lvl="3"/>
            <a:r>
              <a:rPr lang="en-US" altLang="zh-CN" noProof="0" smtClean="0"/>
              <a:t>Fourth level</a:t>
            </a:r>
          </a:p>
          <a:p>
            <a:pPr lvl="4"/>
            <a:r>
              <a:rPr lang="en-US" altLang="zh-CN" noProof="0" smtClean="0"/>
              <a:t>Fifth level</a:t>
            </a:r>
          </a:p>
        </p:txBody>
      </p:sp>
      <p:sp>
        <p:nvSpPr>
          <p:cNvPr id="3078"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a:latin typeface="Times New Roman" pitchFamily="18" charset="0"/>
              </a:defRPr>
            </a:lvl1pPr>
          </a:lstStyle>
          <a:p>
            <a:pPr>
              <a:defRPr/>
            </a:pPr>
            <a:endParaRPr lang="zh-CN" altLang="en-US"/>
          </a:p>
        </p:txBody>
      </p:sp>
      <p:sp>
        <p:nvSpPr>
          <p:cNvPr id="3079"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pPr>
              <a:defRPr/>
            </a:pPr>
            <a:fld id="{8F83D961-469F-4C2A-B98C-7DF5242B0EF3}" type="slidenum">
              <a:rPr lang="zh-CN" altLang="en-US"/>
              <a:pPr>
                <a:defRPr/>
              </a:pPr>
              <a:t>‹#›</a:t>
            </a:fld>
            <a:endParaRPr lang="zh-CN" altLang="en-US"/>
          </a:p>
        </p:txBody>
      </p:sp>
    </p:spTree>
    <p:extLst>
      <p:ext uri="{BB962C8B-B14F-4D97-AF65-F5344CB8AC3E}">
        <p14:creationId xmlns:p14="http://schemas.microsoft.com/office/powerpoint/2010/main" val="231789800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en-US"/>
          </a:p>
        </p:txBody>
      </p:sp>
    </p:spTree>
    <p:extLst>
      <p:ext uri="{BB962C8B-B14F-4D97-AF65-F5344CB8AC3E}">
        <p14:creationId xmlns:p14="http://schemas.microsoft.com/office/powerpoint/2010/main" val="13403611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en-US"/>
          </a:p>
        </p:txBody>
      </p:sp>
    </p:spTree>
    <p:extLst>
      <p:ext uri="{BB962C8B-B14F-4D97-AF65-F5344CB8AC3E}">
        <p14:creationId xmlns:p14="http://schemas.microsoft.com/office/powerpoint/2010/main" val="28078425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2400"/>
            <a:ext cx="2057400" cy="597376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2400"/>
            <a:ext cx="6019800" cy="59737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en-US"/>
          </a:p>
        </p:txBody>
      </p:sp>
    </p:spTree>
    <p:extLst>
      <p:ext uri="{BB962C8B-B14F-4D97-AF65-F5344CB8AC3E}">
        <p14:creationId xmlns:p14="http://schemas.microsoft.com/office/powerpoint/2010/main" val="12182569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a:ln/>
        </p:spPr>
        <p:txBody>
          <a:bodyPr/>
          <a:lstStyle>
            <a:lvl1pPr>
              <a:defRPr/>
            </a:lvl1pPr>
          </a:lstStyle>
          <a:p>
            <a:pPr>
              <a:defRPr/>
            </a:pPr>
            <a:fld id="{ECB9B039-4438-4241-8F9A-35F17F3E488A}" type="slidenum">
              <a:rPr lang="zh-CN" altLang="zh-CN"/>
              <a:pPr>
                <a:defRPr/>
              </a:pPr>
              <a:t>‹#›</a:t>
            </a:fld>
            <a:endParaRPr lang="zh-CN" altLang="zh-CN"/>
          </a:p>
        </p:txBody>
      </p:sp>
    </p:spTree>
    <p:extLst>
      <p:ext uri="{BB962C8B-B14F-4D97-AF65-F5344CB8AC3E}">
        <p14:creationId xmlns:p14="http://schemas.microsoft.com/office/powerpoint/2010/main" val="34423661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a:ln/>
        </p:spPr>
        <p:txBody>
          <a:bodyPr/>
          <a:lstStyle>
            <a:lvl1pPr>
              <a:defRPr/>
            </a:lvl1pPr>
          </a:lstStyle>
          <a:p>
            <a:pPr>
              <a:defRPr/>
            </a:pPr>
            <a:fld id="{62319F5E-2BB7-4B47-A9C5-3C7EBA274227}" type="slidenum">
              <a:rPr lang="zh-CN" altLang="zh-CN"/>
              <a:pPr>
                <a:defRPr/>
              </a:pPr>
              <a:t>‹#›</a:t>
            </a:fld>
            <a:endParaRPr lang="zh-CN" altLang="zh-CN"/>
          </a:p>
        </p:txBody>
      </p:sp>
    </p:spTree>
    <p:extLst>
      <p:ext uri="{BB962C8B-B14F-4D97-AF65-F5344CB8AC3E}">
        <p14:creationId xmlns:p14="http://schemas.microsoft.com/office/powerpoint/2010/main" val="7466724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a:ln/>
        </p:spPr>
        <p:txBody>
          <a:bodyPr/>
          <a:lstStyle>
            <a:lvl1pPr>
              <a:defRPr/>
            </a:lvl1pPr>
          </a:lstStyle>
          <a:p>
            <a:pPr>
              <a:defRPr/>
            </a:pPr>
            <a:fld id="{1B146440-0E3A-4CD0-B0C6-63735890908F}" type="slidenum">
              <a:rPr lang="zh-CN" altLang="zh-CN"/>
              <a:pPr>
                <a:defRPr/>
              </a:pPr>
              <a:t>‹#›</a:t>
            </a:fld>
            <a:endParaRPr lang="zh-CN" altLang="zh-CN"/>
          </a:p>
        </p:txBody>
      </p:sp>
    </p:spTree>
    <p:extLst>
      <p:ext uri="{BB962C8B-B14F-4D97-AF65-F5344CB8AC3E}">
        <p14:creationId xmlns:p14="http://schemas.microsoft.com/office/powerpoint/2010/main" val="8695197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990600" y="1143000"/>
            <a:ext cx="39243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067300" y="1143000"/>
            <a:ext cx="39243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7" name="Rectangle 6"/>
          <p:cNvSpPr>
            <a:spLocks noGrp="1" noChangeArrowheads="1"/>
          </p:cNvSpPr>
          <p:nvPr>
            <p:ph type="sldNum" sz="quarter" idx="12"/>
          </p:nvPr>
        </p:nvSpPr>
        <p:spPr>
          <a:ln/>
        </p:spPr>
        <p:txBody>
          <a:bodyPr/>
          <a:lstStyle>
            <a:lvl1pPr>
              <a:defRPr/>
            </a:lvl1pPr>
          </a:lstStyle>
          <a:p>
            <a:pPr>
              <a:defRPr/>
            </a:pPr>
            <a:fld id="{900D3F89-EB22-4E9B-B8D9-F47D1ABA3E49}" type="slidenum">
              <a:rPr lang="zh-CN" altLang="zh-CN"/>
              <a:pPr>
                <a:defRPr/>
              </a:pPr>
              <a:t>‹#›</a:t>
            </a:fld>
            <a:endParaRPr lang="zh-CN" altLang="zh-CN"/>
          </a:p>
        </p:txBody>
      </p:sp>
    </p:spTree>
    <p:extLst>
      <p:ext uri="{BB962C8B-B14F-4D97-AF65-F5344CB8AC3E}">
        <p14:creationId xmlns:p14="http://schemas.microsoft.com/office/powerpoint/2010/main" val="18448472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9" name="Rectangle 6"/>
          <p:cNvSpPr>
            <a:spLocks noGrp="1" noChangeArrowheads="1"/>
          </p:cNvSpPr>
          <p:nvPr>
            <p:ph type="sldNum" sz="quarter" idx="12"/>
          </p:nvPr>
        </p:nvSpPr>
        <p:spPr>
          <a:ln/>
        </p:spPr>
        <p:txBody>
          <a:bodyPr/>
          <a:lstStyle>
            <a:lvl1pPr>
              <a:defRPr/>
            </a:lvl1pPr>
          </a:lstStyle>
          <a:p>
            <a:pPr>
              <a:defRPr/>
            </a:pPr>
            <a:fld id="{3BBCF169-081E-4969-9470-EB2C8491CA50}" type="slidenum">
              <a:rPr lang="zh-CN" altLang="zh-CN"/>
              <a:pPr>
                <a:defRPr/>
              </a:pPr>
              <a:t>‹#›</a:t>
            </a:fld>
            <a:endParaRPr lang="zh-CN" altLang="zh-CN"/>
          </a:p>
        </p:txBody>
      </p:sp>
    </p:spTree>
    <p:extLst>
      <p:ext uri="{BB962C8B-B14F-4D97-AF65-F5344CB8AC3E}">
        <p14:creationId xmlns:p14="http://schemas.microsoft.com/office/powerpoint/2010/main" val="17090277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5" name="Rectangle 6"/>
          <p:cNvSpPr>
            <a:spLocks noGrp="1" noChangeArrowheads="1"/>
          </p:cNvSpPr>
          <p:nvPr>
            <p:ph type="sldNum" sz="quarter" idx="12"/>
          </p:nvPr>
        </p:nvSpPr>
        <p:spPr>
          <a:ln/>
        </p:spPr>
        <p:txBody>
          <a:bodyPr/>
          <a:lstStyle>
            <a:lvl1pPr>
              <a:defRPr/>
            </a:lvl1pPr>
          </a:lstStyle>
          <a:p>
            <a:pPr>
              <a:defRPr/>
            </a:pPr>
            <a:fld id="{CD3849CF-0064-46EE-BF0B-C581EECA2ABD}" type="slidenum">
              <a:rPr lang="zh-CN" altLang="zh-CN"/>
              <a:pPr>
                <a:defRPr/>
              </a:pPr>
              <a:t>‹#›</a:t>
            </a:fld>
            <a:endParaRPr lang="zh-CN" altLang="zh-CN"/>
          </a:p>
        </p:txBody>
      </p:sp>
    </p:spTree>
    <p:extLst>
      <p:ext uri="{BB962C8B-B14F-4D97-AF65-F5344CB8AC3E}">
        <p14:creationId xmlns:p14="http://schemas.microsoft.com/office/powerpoint/2010/main" val="33462309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4" name="Rectangle 6"/>
          <p:cNvSpPr>
            <a:spLocks noGrp="1" noChangeArrowheads="1"/>
          </p:cNvSpPr>
          <p:nvPr>
            <p:ph type="sldNum" sz="quarter" idx="12"/>
          </p:nvPr>
        </p:nvSpPr>
        <p:spPr>
          <a:ln/>
        </p:spPr>
        <p:txBody>
          <a:bodyPr/>
          <a:lstStyle>
            <a:lvl1pPr>
              <a:defRPr/>
            </a:lvl1pPr>
          </a:lstStyle>
          <a:p>
            <a:pPr>
              <a:defRPr/>
            </a:pPr>
            <a:fld id="{70E090F7-6CC2-4B19-A7CA-5CBD7ED6E568}" type="slidenum">
              <a:rPr lang="zh-CN" altLang="zh-CN"/>
              <a:pPr>
                <a:defRPr/>
              </a:pPr>
              <a:t>‹#›</a:t>
            </a:fld>
            <a:endParaRPr lang="zh-CN" altLang="zh-CN"/>
          </a:p>
        </p:txBody>
      </p:sp>
    </p:spTree>
    <p:extLst>
      <p:ext uri="{BB962C8B-B14F-4D97-AF65-F5344CB8AC3E}">
        <p14:creationId xmlns:p14="http://schemas.microsoft.com/office/powerpoint/2010/main" val="1707791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7" name="Rectangle 6"/>
          <p:cNvSpPr>
            <a:spLocks noGrp="1" noChangeArrowheads="1"/>
          </p:cNvSpPr>
          <p:nvPr>
            <p:ph type="sldNum" sz="quarter" idx="12"/>
          </p:nvPr>
        </p:nvSpPr>
        <p:spPr>
          <a:ln/>
        </p:spPr>
        <p:txBody>
          <a:bodyPr/>
          <a:lstStyle>
            <a:lvl1pPr>
              <a:defRPr/>
            </a:lvl1pPr>
          </a:lstStyle>
          <a:p>
            <a:pPr>
              <a:defRPr/>
            </a:pPr>
            <a:fld id="{D55D6CB4-AE78-4BD3-A4B3-D18595D8DFD6}" type="slidenum">
              <a:rPr lang="zh-CN" altLang="zh-CN"/>
              <a:pPr>
                <a:defRPr/>
              </a:pPr>
              <a:t>‹#›</a:t>
            </a:fld>
            <a:endParaRPr lang="zh-CN" altLang="zh-CN"/>
          </a:p>
        </p:txBody>
      </p:sp>
    </p:spTree>
    <p:extLst>
      <p:ext uri="{BB962C8B-B14F-4D97-AF65-F5344CB8AC3E}">
        <p14:creationId xmlns:p14="http://schemas.microsoft.com/office/powerpoint/2010/main" val="20185374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en-US"/>
          </a:p>
        </p:txBody>
      </p:sp>
    </p:spTree>
    <p:extLst>
      <p:ext uri="{BB962C8B-B14F-4D97-AF65-F5344CB8AC3E}">
        <p14:creationId xmlns:p14="http://schemas.microsoft.com/office/powerpoint/2010/main" val="112345498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7" name="Rectangle 6"/>
          <p:cNvSpPr>
            <a:spLocks noGrp="1" noChangeArrowheads="1"/>
          </p:cNvSpPr>
          <p:nvPr>
            <p:ph type="sldNum" sz="quarter" idx="12"/>
          </p:nvPr>
        </p:nvSpPr>
        <p:spPr>
          <a:ln/>
        </p:spPr>
        <p:txBody>
          <a:bodyPr/>
          <a:lstStyle>
            <a:lvl1pPr>
              <a:defRPr/>
            </a:lvl1pPr>
          </a:lstStyle>
          <a:p>
            <a:pPr>
              <a:defRPr/>
            </a:pPr>
            <a:fld id="{9F8E73C8-CF6D-4CB2-B441-329E75FCAA16}" type="slidenum">
              <a:rPr lang="zh-CN" altLang="zh-CN"/>
              <a:pPr>
                <a:defRPr/>
              </a:pPr>
              <a:t>‹#›</a:t>
            </a:fld>
            <a:endParaRPr lang="zh-CN" altLang="zh-CN"/>
          </a:p>
        </p:txBody>
      </p:sp>
    </p:spTree>
    <p:extLst>
      <p:ext uri="{BB962C8B-B14F-4D97-AF65-F5344CB8AC3E}">
        <p14:creationId xmlns:p14="http://schemas.microsoft.com/office/powerpoint/2010/main" val="379324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a:ln/>
        </p:spPr>
        <p:txBody>
          <a:bodyPr/>
          <a:lstStyle>
            <a:lvl1pPr>
              <a:defRPr/>
            </a:lvl1pPr>
          </a:lstStyle>
          <a:p>
            <a:pPr>
              <a:defRPr/>
            </a:pPr>
            <a:fld id="{752926E9-5E79-4BB8-841F-941058A12F62}" type="slidenum">
              <a:rPr lang="zh-CN" altLang="zh-CN"/>
              <a:pPr>
                <a:defRPr/>
              </a:pPr>
              <a:t>‹#›</a:t>
            </a:fld>
            <a:endParaRPr lang="zh-CN" altLang="zh-CN"/>
          </a:p>
        </p:txBody>
      </p:sp>
    </p:spTree>
    <p:extLst>
      <p:ext uri="{BB962C8B-B14F-4D97-AF65-F5344CB8AC3E}">
        <p14:creationId xmlns:p14="http://schemas.microsoft.com/office/powerpoint/2010/main" val="282981017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991350" y="457200"/>
            <a:ext cx="2000250" cy="55626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990600" y="457200"/>
            <a:ext cx="5848350" cy="55626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a:ln/>
        </p:spPr>
        <p:txBody>
          <a:bodyPr/>
          <a:lstStyle>
            <a:lvl1pPr>
              <a:defRPr/>
            </a:lvl1pPr>
          </a:lstStyle>
          <a:p>
            <a:pPr>
              <a:defRPr/>
            </a:pPr>
            <a:fld id="{ADC683FC-68AA-42CE-8DE1-1B5789F7CD9B}" type="slidenum">
              <a:rPr lang="zh-CN" altLang="zh-CN"/>
              <a:pPr>
                <a:defRPr/>
              </a:pPr>
              <a:t>‹#›</a:t>
            </a:fld>
            <a:endParaRPr lang="zh-CN" altLang="zh-CN"/>
          </a:p>
        </p:txBody>
      </p:sp>
    </p:spTree>
    <p:extLst>
      <p:ext uri="{BB962C8B-B14F-4D97-AF65-F5344CB8AC3E}">
        <p14:creationId xmlns:p14="http://schemas.microsoft.com/office/powerpoint/2010/main" val="229500780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en-US"/>
          </a:p>
        </p:txBody>
      </p:sp>
    </p:spTree>
    <p:extLst>
      <p:ext uri="{BB962C8B-B14F-4D97-AF65-F5344CB8AC3E}">
        <p14:creationId xmlns:p14="http://schemas.microsoft.com/office/powerpoint/2010/main" val="391434942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en-US"/>
          </a:p>
        </p:txBody>
      </p:sp>
    </p:spTree>
    <p:extLst>
      <p:ext uri="{BB962C8B-B14F-4D97-AF65-F5344CB8AC3E}">
        <p14:creationId xmlns:p14="http://schemas.microsoft.com/office/powerpoint/2010/main" val="32726635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en-US"/>
          </a:p>
        </p:txBody>
      </p:sp>
    </p:spTree>
    <p:extLst>
      <p:ext uri="{BB962C8B-B14F-4D97-AF65-F5344CB8AC3E}">
        <p14:creationId xmlns:p14="http://schemas.microsoft.com/office/powerpoint/2010/main" val="413161759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en-US"/>
          </a:p>
        </p:txBody>
      </p:sp>
    </p:spTree>
    <p:extLst>
      <p:ext uri="{BB962C8B-B14F-4D97-AF65-F5344CB8AC3E}">
        <p14:creationId xmlns:p14="http://schemas.microsoft.com/office/powerpoint/2010/main" val="181782015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zh-CN"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zh-CN" altLang="en-US"/>
          </a:p>
        </p:txBody>
      </p:sp>
    </p:spTree>
    <p:extLst>
      <p:ext uri="{BB962C8B-B14F-4D97-AF65-F5344CB8AC3E}">
        <p14:creationId xmlns:p14="http://schemas.microsoft.com/office/powerpoint/2010/main" val="37800467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zh-CN"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zh-CN" altLang="en-US"/>
          </a:p>
        </p:txBody>
      </p:sp>
    </p:spTree>
    <p:extLst>
      <p:ext uri="{BB962C8B-B14F-4D97-AF65-F5344CB8AC3E}">
        <p14:creationId xmlns:p14="http://schemas.microsoft.com/office/powerpoint/2010/main" val="304347273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zh-CN"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zh-CN" altLang="en-US"/>
          </a:p>
        </p:txBody>
      </p:sp>
    </p:spTree>
    <p:extLst>
      <p:ext uri="{BB962C8B-B14F-4D97-AF65-F5344CB8AC3E}">
        <p14:creationId xmlns:p14="http://schemas.microsoft.com/office/powerpoint/2010/main" val="41027945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en-US"/>
          </a:p>
        </p:txBody>
      </p:sp>
    </p:spTree>
    <p:extLst>
      <p:ext uri="{BB962C8B-B14F-4D97-AF65-F5344CB8AC3E}">
        <p14:creationId xmlns:p14="http://schemas.microsoft.com/office/powerpoint/2010/main" val="347377187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en-US"/>
          </a:p>
        </p:txBody>
      </p:sp>
    </p:spTree>
    <p:extLst>
      <p:ext uri="{BB962C8B-B14F-4D97-AF65-F5344CB8AC3E}">
        <p14:creationId xmlns:p14="http://schemas.microsoft.com/office/powerpoint/2010/main" val="24811839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en-US"/>
          </a:p>
        </p:txBody>
      </p:sp>
    </p:spTree>
    <p:extLst>
      <p:ext uri="{BB962C8B-B14F-4D97-AF65-F5344CB8AC3E}">
        <p14:creationId xmlns:p14="http://schemas.microsoft.com/office/powerpoint/2010/main" val="167163668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en-US"/>
          </a:p>
        </p:txBody>
      </p:sp>
    </p:spTree>
    <p:extLst>
      <p:ext uri="{BB962C8B-B14F-4D97-AF65-F5344CB8AC3E}">
        <p14:creationId xmlns:p14="http://schemas.microsoft.com/office/powerpoint/2010/main" val="49913990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2400"/>
            <a:ext cx="2057400" cy="597376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2400"/>
            <a:ext cx="6019800" cy="59737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en-US"/>
          </a:p>
        </p:txBody>
      </p:sp>
    </p:spTree>
    <p:extLst>
      <p:ext uri="{BB962C8B-B14F-4D97-AF65-F5344CB8AC3E}">
        <p14:creationId xmlns:p14="http://schemas.microsoft.com/office/powerpoint/2010/main" val="120794331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a:ln/>
        </p:spPr>
        <p:txBody>
          <a:bodyPr/>
          <a:lstStyle>
            <a:lvl1pPr>
              <a:defRPr/>
            </a:lvl1pPr>
          </a:lstStyle>
          <a:p>
            <a:pPr>
              <a:defRPr/>
            </a:pPr>
            <a:fld id="{A87AEC10-FE2C-4E71-B3F1-337CF57134D0}" type="slidenum">
              <a:rPr lang="zh-CN" altLang="zh-CN"/>
              <a:pPr>
                <a:defRPr/>
              </a:pPr>
              <a:t>‹#›</a:t>
            </a:fld>
            <a:endParaRPr lang="zh-CN" altLang="zh-CN"/>
          </a:p>
        </p:txBody>
      </p:sp>
    </p:spTree>
    <p:extLst>
      <p:ext uri="{BB962C8B-B14F-4D97-AF65-F5344CB8AC3E}">
        <p14:creationId xmlns:p14="http://schemas.microsoft.com/office/powerpoint/2010/main" val="21343037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a:ln/>
        </p:spPr>
        <p:txBody>
          <a:bodyPr/>
          <a:lstStyle>
            <a:lvl1pPr>
              <a:defRPr/>
            </a:lvl1pPr>
          </a:lstStyle>
          <a:p>
            <a:pPr>
              <a:defRPr/>
            </a:pPr>
            <a:fld id="{8DC8ABFE-C02B-4526-BDBF-274A01680B85}" type="slidenum">
              <a:rPr lang="zh-CN" altLang="zh-CN"/>
              <a:pPr>
                <a:defRPr/>
              </a:pPr>
              <a:t>‹#›</a:t>
            </a:fld>
            <a:endParaRPr lang="zh-CN" altLang="zh-CN"/>
          </a:p>
        </p:txBody>
      </p:sp>
    </p:spTree>
    <p:extLst>
      <p:ext uri="{BB962C8B-B14F-4D97-AF65-F5344CB8AC3E}">
        <p14:creationId xmlns:p14="http://schemas.microsoft.com/office/powerpoint/2010/main" val="12871700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a:ln/>
        </p:spPr>
        <p:txBody>
          <a:bodyPr/>
          <a:lstStyle>
            <a:lvl1pPr>
              <a:defRPr/>
            </a:lvl1pPr>
          </a:lstStyle>
          <a:p>
            <a:pPr>
              <a:defRPr/>
            </a:pPr>
            <a:fld id="{F21CB02D-1D0D-40AC-A150-86976C24AD98}" type="slidenum">
              <a:rPr lang="zh-CN" altLang="zh-CN"/>
              <a:pPr>
                <a:defRPr/>
              </a:pPr>
              <a:t>‹#›</a:t>
            </a:fld>
            <a:endParaRPr lang="zh-CN" altLang="zh-CN"/>
          </a:p>
        </p:txBody>
      </p:sp>
    </p:spTree>
    <p:extLst>
      <p:ext uri="{BB962C8B-B14F-4D97-AF65-F5344CB8AC3E}">
        <p14:creationId xmlns:p14="http://schemas.microsoft.com/office/powerpoint/2010/main" val="71925163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990600" y="1143000"/>
            <a:ext cx="39243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067300" y="1143000"/>
            <a:ext cx="39243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7" name="Rectangle 6"/>
          <p:cNvSpPr>
            <a:spLocks noGrp="1" noChangeArrowheads="1"/>
          </p:cNvSpPr>
          <p:nvPr>
            <p:ph type="sldNum" sz="quarter" idx="12"/>
          </p:nvPr>
        </p:nvSpPr>
        <p:spPr>
          <a:ln/>
        </p:spPr>
        <p:txBody>
          <a:bodyPr/>
          <a:lstStyle>
            <a:lvl1pPr>
              <a:defRPr/>
            </a:lvl1pPr>
          </a:lstStyle>
          <a:p>
            <a:pPr>
              <a:defRPr/>
            </a:pPr>
            <a:fld id="{BDF4C438-7DFB-4CCA-81DC-AEA89442D7AF}" type="slidenum">
              <a:rPr lang="zh-CN" altLang="zh-CN"/>
              <a:pPr>
                <a:defRPr/>
              </a:pPr>
              <a:t>‹#›</a:t>
            </a:fld>
            <a:endParaRPr lang="zh-CN" altLang="zh-CN"/>
          </a:p>
        </p:txBody>
      </p:sp>
    </p:spTree>
    <p:extLst>
      <p:ext uri="{BB962C8B-B14F-4D97-AF65-F5344CB8AC3E}">
        <p14:creationId xmlns:p14="http://schemas.microsoft.com/office/powerpoint/2010/main" val="292599588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9" name="Rectangle 6"/>
          <p:cNvSpPr>
            <a:spLocks noGrp="1" noChangeArrowheads="1"/>
          </p:cNvSpPr>
          <p:nvPr>
            <p:ph type="sldNum" sz="quarter" idx="12"/>
          </p:nvPr>
        </p:nvSpPr>
        <p:spPr>
          <a:ln/>
        </p:spPr>
        <p:txBody>
          <a:bodyPr/>
          <a:lstStyle>
            <a:lvl1pPr>
              <a:defRPr/>
            </a:lvl1pPr>
          </a:lstStyle>
          <a:p>
            <a:pPr>
              <a:defRPr/>
            </a:pPr>
            <a:fld id="{5BA11BAE-17CA-4F9B-878F-2147F77CCA0C}" type="slidenum">
              <a:rPr lang="zh-CN" altLang="zh-CN"/>
              <a:pPr>
                <a:defRPr/>
              </a:pPr>
              <a:t>‹#›</a:t>
            </a:fld>
            <a:endParaRPr lang="zh-CN" altLang="zh-CN"/>
          </a:p>
        </p:txBody>
      </p:sp>
    </p:spTree>
    <p:extLst>
      <p:ext uri="{BB962C8B-B14F-4D97-AF65-F5344CB8AC3E}">
        <p14:creationId xmlns:p14="http://schemas.microsoft.com/office/powerpoint/2010/main" val="25121439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5" name="Rectangle 6"/>
          <p:cNvSpPr>
            <a:spLocks noGrp="1" noChangeArrowheads="1"/>
          </p:cNvSpPr>
          <p:nvPr>
            <p:ph type="sldNum" sz="quarter" idx="12"/>
          </p:nvPr>
        </p:nvSpPr>
        <p:spPr>
          <a:ln/>
        </p:spPr>
        <p:txBody>
          <a:bodyPr/>
          <a:lstStyle>
            <a:lvl1pPr>
              <a:defRPr/>
            </a:lvl1pPr>
          </a:lstStyle>
          <a:p>
            <a:pPr>
              <a:defRPr/>
            </a:pPr>
            <a:fld id="{35A2ADB9-0027-4669-8B19-6836EFEC2DE1}" type="slidenum">
              <a:rPr lang="zh-CN" altLang="zh-CN"/>
              <a:pPr>
                <a:defRPr/>
              </a:pPr>
              <a:t>‹#›</a:t>
            </a:fld>
            <a:endParaRPr lang="zh-CN" altLang="zh-CN"/>
          </a:p>
        </p:txBody>
      </p:sp>
    </p:spTree>
    <p:extLst>
      <p:ext uri="{BB962C8B-B14F-4D97-AF65-F5344CB8AC3E}">
        <p14:creationId xmlns:p14="http://schemas.microsoft.com/office/powerpoint/2010/main" val="42205255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en-US"/>
          </a:p>
        </p:txBody>
      </p:sp>
    </p:spTree>
    <p:extLst>
      <p:ext uri="{BB962C8B-B14F-4D97-AF65-F5344CB8AC3E}">
        <p14:creationId xmlns:p14="http://schemas.microsoft.com/office/powerpoint/2010/main" val="184063523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4" name="Rectangle 6"/>
          <p:cNvSpPr>
            <a:spLocks noGrp="1" noChangeArrowheads="1"/>
          </p:cNvSpPr>
          <p:nvPr>
            <p:ph type="sldNum" sz="quarter" idx="12"/>
          </p:nvPr>
        </p:nvSpPr>
        <p:spPr>
          <a:ln/>
        </p:spPr>
        <p:txBody>
          <a:bodyPr/>
          <a:lstStyle>
            <a:lvl1pPr>
              <a:defRPr/>
            </a:lvl1pPr>
          </a:lstStyle>
          <a:p>
            <a:pPr>
              <a:defRPr/>
            </a:pPr>
            <a:fld id="{6CD5A73E-D4DA-4383-9CFF-9CE54830982A}" type="slidenum">
              <a:rPr lang="zh-CN" altLang="zh-CN"/>
              <a:pPr>
                <a:defRPr/>
              </a:pPr>
              <a:t>‹#›</a:t>
            </a:fld>
            <a:endParaRPr lang="zh-CN" altLang="zh-CN"/>
          </a:p>
        </p:txBody>
      </p:sp>
    </p:spTree>
    <p:extLst>
      <p:ext uri="{BB962C8B-B14F-4D97-AF65-F5344CB8AC3E}">
        <p14:creationId xmlns:p14="http://schemas.microsoft.com/office/powerpoint/2010/main" val="19961157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7" name="Rectangle 6"/>
          <p:cNvSpPr>
            <a:spLocks noGrp="1" noChangeArrowheads="1"/>
          </p:cNvSpPr>
          <p:nvPr>
            <p:ph type="sldNum" sz="quarter" idx="12"/>
          </p:nvPr>
        </p:nvSpPr>
        <p:spPr>
          <a:ln/>
        </p:spPr>
        <p:txBody>
          <a:bodyPr/>
          <a:lstStyle>
            <a:lvl1pPr>
              <a:defRPr/>
            </a:lvl1pPr>
          </a:lstStyle>
          <a:p>
            <a:pPr>
              <a:defRPr/>
            </a:pPr>
            <a:fld id="{A683575F-2242-4441-B8B8-48E58EAD8199}" type="slidenum">
              <a:rPr lang="zh-CN" altLang="zh-CN"/>
              <a:pPr>
                <a:defRPr/>
              </a:pPr>
              <a:t>‹#›</a:t>
            </a:fld>
            <a:endParaRPr lang="zh-CN" altLang="zh-CN"/>
          </a:p>
        </p:txBody>
      </p:sp>
    </p:spTree>
    <p:extLst>
      <p:ext uri="{BB962C8B-B14F-4D97-AF65-F5344CB8AC3E}">
        <p14:creationId xmlns:p14="http://schemas.microsoft.com/office/powerpoint/2010/main" val="205118579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7" name="Rectangle 6"/>
          <p:cNvSpPr>
            <a:spLocks noGrp="1" noChangeArrowheads="1"/>
          </p:cNvSpPr>
          <p:nvPr>
            <p:ph type="sldNum" sz="quarter" idx="12"/>
          </p:nvPr>
        </p:nvSpPr>
        <p:spPr>
          <a:ln/>
        </p:spPr>
        <p:txBody>
          <a:bodyPr/>
          <a:lstStyle>
            <a:lvl1pPr>
              <a:defRPr/>
            </a:lvl1pPr>
          </a:lstStyle>
          <a:p>
            <a:pPr>
              <a:defRPr/>
            </a:pPr>
            <a:fld id="{4A6547D7-8803-4BBC-B729-4CEAC2E14C95}" type="slidenum">
              <a:rPr lang="zh-CN" altLang="zh-CN"/>
              <a:pPr>
                <a:defRPr/>
              </a:pPr>
              <a:t>‹#›</a:t>
            </a:fld>
            <a:endParaRPr lang="zh-CN" altLang="zh-CN"/>
          </a:p>
        </p:txBody>
      </p:sp>
    </p:spTree>
    <p:extLst>
      <p:ext uri="{BB962C8B-B14F-4D97-AF65-F5344CB8AC3E}">
        <p14:creationId xmlns:p14="http://schemas.microsoft.com/office/powerpoint/2010/main" val="80133330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a:ln/>
        </p:spPr>
        <p:txBody>
          <a:bodyPr/>
          <a:lstStyle>
            <a:lvl1pPr>
              <a:defRPr/>
            </a:lvl1pPr>
          </a:lstStyle>
          <a:p>
            <a:pPr>
              <a:defRPr/>
            </a:pPr>
            <a:fld id="{60726D3B-660A-4BA5-8360-223376EC2EFA}" type="slidenum">
              <a:rPr lang="zh-CN" altLang="zh-CN"/>
              <a:pPr>
                <a:defRPr/>
              </a:pPr>
              <a:t>‹#›</a:t>
            </a:fld>
            <a:endParaRPr lang="zh-CN" altLang="zh-CN"/>
          </a:p>
        </p:txBody>
      </p:sp>
    </p:spTree>
    <p:extLst>
      <p:ext uri="{BB962C8B-B14F-4D97-AF65-F5344CB8AC3E}">
        <p14:creationId xmlns:p14="http://schemas.microsoft.com/office/powerpoint/2010/main" val="361298073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991350" y="457200"/>
            <a:ext cx="2000250" cy="55626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990600" y="457200"/>
            <a:ext cx="5848350" cy="55626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a:ln/>
        </p:spPr>
        <p:txBody>
          <a:bodyPr/>
          <a:lstStyle>
            <a:lvl1pPr>
              <a:defRPr/>
            </a:lvl1pPr>
          </a:lstStyle>
          <a:p>
            <a:pPr>
              <a:defRPr/>
            </a:pPr>
            <a:fld id="{B8C6CA9C-A954-46CC-ADC5-4F76A08889AB}" type="slidenum">
              <a:rPr lang="zh-CN" altLang="zh-CN"/>
              <a:pPr>
                <a:defRPr/>
              </a:pPr>
              <a:t>‹#›</a:t>
            </a:fld>
            <a:endParaRPr lang="zh-CN" altLang="zh-CN"/>
          </a:p>
        </p:txBody>
      </p:sp>
    </p:spTree>
    <p:extLst>
      <p:ext uri="{BB962C8B-B14F-4D97-AF65-F5344CB8AC3E}">
        <p14:creationId xmlns:p14="http://schemas.microsoft.com/office/powerpoint/2010/main" val="232163756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Tree>
    <p:extLst>
      <p:ext uri="{BB962C8B-B14F-4D97-AF65-F5344CB8AC3E}">
        <p14:creationId xmlns:p14="http://schemas.microsoft.com/office/powerpoint/2010/main" val="138150887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Tree>
    <p:extLst>
      <p:ext uri="{BB962C8B-B14F-4D97-AF65-F5344CB8AC3E}">
        <p14:creationId xmlns:p14="http://schemas.microsoft.com/office/powerpoint/2010/main" val="207066277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Tree>
    <p:extLst>
      <p:ext uri="{BB962C8B-B14F-4D97-AF65-F5344CB8AC3E}">
        <p14:creationId xmlns:p14="http://schemas.microsoft.com/office/powerpoint/2010/main" val="119048773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Tree>
    <p:extLst>
      <p:ext uri="{BB962C8B-B14F-4D97-AF65-F5344CB8AC3E}">
        <p14:creationId xmlns:p14="http://schemas.microsoft.com/office/powerpoint/2010/main" val="169398459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Tree>
    <p:extLst>
      <p:ext uri="{BB962C8B-B14F-4D97-AF65-F5344CB8AC3E}">
        <p14:creationId xmlns:p14="http://schemas.microsoft.com/office/powerpoint/2010/main" val="24896352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zh-CN"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zh-CN" altLang="en-US"/>
          </a:p>
        </p:txBody>
      </p:sp>
    </p:spTree>
    <p:extLst>
      <p:ext uri="{BB962C8B-B14F-4D97-AF65-F5344CB8AC3E}">
        <p14:creationId xmlns:p14="http://schemas.microsoft.com/office/powerpoint/2010/main" val="176039382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Tree>
    <p:extLst>
      <p:ext uri="{BB962C8B-B14F-4D97-AF65-F5344CB8AC3E}">
        <p14:creationId xmlns:p14="http://schemas.microsoft.com/office/powerpoint/2010/main" val="64289657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Tree>
    <p:extLst>
      <p:ext uri="{BB962C8B-B14F-4D97-AF65-F5344CB8AC3E}">
        <p14:creationId xmlns:p14="http://schemas.microsoft.com/office/powerpoint/2010/main" val="288561091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Tree>
    <p:extLst>
      <p:ext uri="{BB962C8B-B14F-4D97-AF65-F5344CB8AC3E}">
        <p14:creationId xmlns:p14="http://schemas.microsoft.com/office/powerpoint/2010/main" val="169322679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Tree>
    <p:extLst>
      <p:ext uri="{BB962C8B-B14F-4D97-AF65-F5344CB8AC3E}">
        <p14:creationId xmlns:p14="http://schemas.microsoft.com/office/powerpoint/2010/main" val="42552857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Tree>
    <p:extLst>
      <p:ext uri="{BB962C8B-B14F-4D97-AF65-F5344CB8AC3E}">
        <p14:creationId xmlns:p14="http://schemas.microsoft.com/office/powerpoint/2010/main" val="75778211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2400"/>
            <a:ext cx="2057400" cy="597376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2400"/>
            <a:ext cx="6019800" cy="59737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solidFill>
                <a:srgbClr val="000000"/>
              </a:solidFill>
            </a:endParaRPr>
          </a:p>
        </p:txBody>
      </p:sp>
    </p:spTree>
    <p:extLst>
      <p:ext uri="{BB962C8B-B14F-4D97-AF65-F5344CB8AC3E}">
        <p14:creationId xmlns:p14="http://schemas.microsoft.com/office/powerpoint/2010/main" val="32930314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zh-CN"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zh-CN" altLang="en-US"/>
          </a:p>
        </p:txBody>
      </p:sp>
    </p:spTree>
    <p:extLst>
      <p:ext uri="{BB962C8B-B14F-4D97-AF65-F5344CB8AC3E}">
        <p14:creationId xmlns:p14="http://schemas.microsoft.com/office/powerpoint/2010/main" val="35464441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zh-CN"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zh-CN" altLang="en-US"/>
          </a:p>
        </p:txBody>
      </p:sp>
    </p:spTree>
    <p:extLst>
      <p:ext uri="{BB962C8B-B14F-4D97-AF65-F5344CB8AC3E}">
        <p14:creationId xmlns:p14="http://schemas.microsoft.com/office/powerpoint/2010/main" val="40712315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en-US"/>
          </a:p>
        </p:txBody>
      </p:sp>
    </p:spTree>
    <p:extLst>
      <p:ext uri="{BB962C8B-B14F-4D97-AF65-F5344CB8AC3E}">
        <p14:creationId xmlns:p14="http://schemas.microsoft.com/office/powerpoint/2010/main" val="17631470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zh-CN"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en-US"/>
          </a:p>
        </p:txBody>
      </p:sp>
    </p:spTree>
    <p:extLst>
      <p:ext uri="{BB962C8B-B14F-4D97-AF65-F5344CB8AC3E}">
        <p14:creationId xmlns:p14="http://schemas.microsoft.com/office/powerpoint/2010/main" val="22813590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18" Type="http://schemas.openxmlformats.org/officeDocument/2006/relationships/image" Target="../media/image6.jpeg"/><Relationship Id="rId3" Type="http://schemas.openxmlformats.org/officeDocument/2006/relationships/slideLayout" Target="../slideLayouts/slideLayout3.xml"/><Relationship Id="rId21" Type="http://schemas.openxmlformats.org/officeDocument/2006/relationships/image" Target="../media/image9.jpeg"/><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jpeg"/><Relationship Id="rId2" Type="http://schemas.openxmlformats.org/officeDocument/2006/relationships/slideLayout" Target="../slideLayouts/slideLayout2.xml"/><Relationship Id="rId16" Type="http://schemas.openxmlformats.org/officeDocument/2006/relationships/image" Target="../media/image4.jpeg"/><Relationship Id="rId20" Type="http://schemas.openxmlformats.org/officeDocument/2006/relationships/image" Target="../media/image8.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19" Type="http://schemas.openxmlformats.org/officeDocument/2006/relationships/image" Target="../media/image7.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png"/><Relationship Id="rId18" Type="http://schemas.openxmlformats.org/officeDocument/2006/relationships/image" Target="../media/image6.jpeg"/><Relationship Id="rId3" Type="http://schemas.openxmlformats.org/officeDocument/2006/relationships/slideLayout" Target="../slideLayouts/slideLayout25.xml"/><Relationship Id="rId21" Type="http://schemas.openxmlformats.org/officeDocument/2006/relationships/image" Target="../media/image9.jpeg"/><Relationship Id="rId7" Type="http://schemas.openxmlformats.org/officeDocument/2006/relationships/slideLayout" Target="../slideLayouts/slideLayout29.xml"/><Relationship Id="rId12" Type="http://schemas.openxmlformats.org/officeDocument/2006/relationships/theme" Target="../theme/theme3.xml"/><Relationship Id="rId17" Type="http://schemas.openxmlformats.org/officeDocument/2006/relationships/image" Target="../media/image5.jpeg"/><Relationship Id="rId2" Type="http://schemas.openxmlformats.org/officeDocument/2006/relationships/slideLayout" Target="../slideLayouts/slideLayout24.xml"/><Relationship Id="rId16" Type="http://schemas.openxmlformats.org/officeDocument/2006/relationships/image" Target="../media/image4.jpeg"/><Relationship Id="rId20" Type="http://schemas.openxmlformats.org/officeDocument/2006/relationships/image" Target="../media/image8.jpeg"/><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image" Target="../media/image3.png"/><Relationship Id="rId10" Type="http://schemas.openxmlformats.org/officeDocument/2006/relationships/slideLayout" Target="../slideLayouts/slideLayout32.xml"/><Relationship Id="rId19" Type="http://schemas.openxmlformats.org/officeDocument/2006/relationships/image" Target="../media/image7.jpeg"/><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2.pn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3.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png"/><Relationship Id="rId18" Type="http://schemas.openxmlformats.org/officeDocument/2006/relationships/image" Target="../media/image6.jpeg"/><Relationship Id="rId3" Type="http://schemas.openxmlformats.org/officeDocument/2006/relationships/slideLayout" Target="../slideLayouts/slideLayout47.xml"/><Relationship Id="rId21" Type="http://schemas.openxmlformats.org/officeDocument/2006/relationships/image" Target="../media/image9.jpeg"/><Relationship Id="rId7" Type="http://schemas.openxmlformats.org/officeDocument/2006/relationships/slideLayout" Target="../slideLayouts/slideLayout51.xml"/><Relationship Id="rId12" Type="http://schemas.openxmlformats.org/officeDocument/2006/relationships/theme" Target="../theme/theme5.xml"/><Relationship Id="rId17" Type="http://schemas.openxmlformats.org/officeDocument/2006/relationships/image" Target="../media/image5.jpeg"/><Relationship Id="rId2" Type="http://schemas.openxmlformats.org/officeDocument/2006/relationships/slideLayout" Target="../slideLayouts/slideLayout46.xml"/><Relationship Id="rId16" Type="http://schemas.openxmlformats.org/officeDocument/2006/relationships/image" Target="../media/image4.jpeg"/><Relationship Id="rId20" Type="http://schemas.openxmlformats.org/officeDocument/2006/relationships/image" Target="../media/image8.jpeg"/><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5" Type="http://schemas.openxmlformats.org/officeDocument/2006/relationships/image" Target="../media/image3.png"/><Relationship Id="rId10" Type="http://schemas.openxmlformats.org/officeDocument/2006/relationships/slideLayout" Target="../slideLayouts/slideLayout54.xml"/><Relationship Id="rId19" Type="http://schemas.openxmlformats.org/officeDocument/2006/relationships/image" Target="../media/image7.jpeg"/><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pic>
        <p:nvPicPr>
          <p:cNvPr id="1026" name="Picture 1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12" descr="a_1"/>
          <p:cNvPicPr>
            <a:picLocks noChangeAspect="1" noChangeArrowheads="1"/>
          </p:cNvPicPr>
          <p:nvPr/>
        </p:nvPicPr>
        <p:blipFill>
          <a:blip r:embed="rId14">
            <a:extLst>
              <a:ext uri="{28A0092B-C50C-407E-A947-70E740481C1C}">
                <a14:useLocalDpi xmlns:a14="http://schemas.microsoft.com/office/drawing/2010/main" val="0"/>
              </a:ext>
            </a:extLst>
          </a:blip>
          <a:srcRect l="2174"/>
          <a:stretch>
            <a:fillRect/>
          </a:stretch>
        </p:blipFill>
        <p:spPr bwMode="auto">
          <a:xfrm>
            <a:off x="0" y="0"/>
            <a:ext cx="9144000" cy="530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22"/>
          <p:cNvSpPr>
            <a:spLocks noChangeArrowheads="1"/>
          </p:cNvSpPr>
          <p:nvPr/>
        </p:nvSpPr>
        <p:spPr bwMode="auto">
          <a:xfrm>
            <a:off x="0" y="2590800"/>
            <a:ext cx="9144000" cy="1066800"/>
          </a:xfrm>
          <a:prstGeom prst="rect">
            <a:avLst/>
          </a:prstGeom>
          <a:gradFill rotWithShape="1">
            <a:gsLst>
              <a:gs pos="0">
                <a:srgbClr val="3191D3"/>
              </a:gs>
              <a:gs pos="100000">
                <a:srgbClr val="174362"/>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zh-CN" altLang="zh-CN" sz="1800"/>
          </a:p>
        </p:txBody>
      </p:sp>
      <p:sp>
        <p:nvSpPr>
          <p:cNvPr id="1029" name="Line 26"/>
          <p:cNvSpPr>
            <a:spLocks noChangeShapeType="1"/>
          </p:cNvSpPr>
          <p:nvPr/>
        </p:nvSpPr>
        <p:spPr bwMode="auto">
          <a:xfrm>
            <a:off x="0" y="3657600"/>
            <a:ext cx="9144000" cy="0"/>
          </a:xfrm>
          <a:prstGeom prst="line">
            <a:avLst/>
          </a:prstGeom>
          <a:noFill/>
          <a:ln w="38100">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30" name="Line 27"/>
          <p:cNvSpPr>
            <a:spLocks noChangeShapeType="1"/>
          </p:cNvSpPr>
          <p:nvPr/>
        </p:nvSpPr>
        <p:spPr bwMode="auto">
          <a:xfrm>
            <a:off x="0" y="2590800"/>
            <a:ext cx="9144000" cy="0"/>
          </a:xfrm>
          <a:prstGeom prst="line">
            <a:avLst/>
          </a:prstGeom>
          <a:noFill/>
          <a:ln w="38100">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31" name="Rectangle 29"/>
          <p:cNvSpPr>
            <a:spLocks noChangeArrowheads="1"/>
          </p:cNvSpPr>
          <p:nvPr/>
        </p:nvSpPr>
        <p:spPr bwMode="auto">
          <a:xfrm>
            <a:off x="0" y="0"/>
            <a:ext cx="9142413" cy="1447800"/>
          </a:xfrm>
          <a:prstGeom prst="rect">
            <a:avLst/>
          </a:prstGeom>
          <a:gradFill rotWithShape="1">
            <a:gsLst>
              <a:gs pos="0">
                <a:srgbClr val="81CFEB">
                  <a:alpha val="18999"/>
                </a:srgbClr>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zh-CN" altLang="zh-CN" sz="1800"/>
          </a:p>
        </p:txBody>
      </p:sp>
      <p:sp>
        <p:nvSpPr>
          <p:cNvPr id="1032" name="Rectangle 33"/>
          <p:cNvSpPr>
            <a:spLocks noChangeArrowheads="1"/>
          </p:cNvSpPr>
          <p:nvPr/>
        </p:nvSpPr>
        <p:spPr bwMode="auto">
          <a:xfrm>
            <a:off x="0" y="1447800"/>
            <a:ext cx="9144000" cy="1143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zh-CN" altLang="zh-CN" sz="1800"/>
          </a:p>
        </p:txBody>
      </p:sp>
      <p:sp>
        <p:nvSpPr>
          <p:cNvPr id="1033" name="Line 34"/>
          <p:cNvSpPr>
            <a:spLocks noChangeShapeType="1"/>
          </p:cNvSpPr>
          <p:nvPr/>
        </p:nvSpPr>
        <p:spPr bwMode="auto">
          <a:xfrm>
            <a:off x="0" y="2590800"/>
            <a:ext cx="9144000" cy="0"/>
          </a:xfrm>
          <a:prstGeom prst="line">
            <a:avLst/>
          </a:prstGeom>
          <a:noFill/>
          <a:ln w="38100">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34" name="Rectangle 2"/>
          <p:cNvSpPr>
            <a:spLocks noGrp="1" noChangeArrowheads="1"/>
          </p:cNvSpPr>
          <p:nvPr>
            <p:ph type="title"/>
          </p:nvPr>
        </p:nvSpPr>
        <p:spPr bwMode="auto">
          <a:xfrm>
            <a:off x="1066800" y="152400"/>
            <a:ext cx="6096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1035" name="Rectangle 4"/>
          <p:cNvSpPr>
            <a:spLocks noGrp="1" noChangeArrowheads="1"/>
          </p:cNvSpPr>
          <p:nvPr>
            <p:ph type="dt" sz="half" idx="2"/>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defRPr sz="1400"/>
            </a:lvl1pPr>
          </a:lstStyle>
          <a:p>
            <a:pPr>
              <a:defRPr/>
            </a:pPr>
            <a:endParaRPr lang="zh-CN" altLang="en-US"/>
          </a:p>
        </p:txBody>
      </p:sp>
      <p:sp>
        <p:nvSpPr>
          <p:cNvPr id="1036" name="Rectangle 5"/>
          <p:cNvSpPr>
            <a:spLocks noGrp="1" noChangeArrowheads="1"/>
          </p:cNvSpPr>
          <p:nvPr>
            <p:ph type="ftr" sz="quarter" idx="3"/>
          </p:nvPr>
        </p:nvSpPr>
        <p:spPr bwMode="auto">
          <a:xfrm>
            <a:off x="3124200" y="6245225"/>
            <a:ext cx="2895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eaLnBrk="1" hangingPunct="1">
              <a:defRPr sz="1400"/>
            </a:lvl1pPr>
          </a:lstStyle>
          <a:p>
            <a:pPr>
              <a:defRPr/>
            </a:pPr>
            <a:endParaRPr lang="zh-CN" altLang="en-US"/>
          </a:p>
        </p:txBody>
      </p:sp>
      <p:pic>
        <p:nvPicPr>
          <p:cNvPr id="1037" name="Picture 13" descr="天津财经大学校徽"/>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981200" y="1295400"/>
            <a:ext cx="5105400"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8" name="Picture 14" descr="026s"/>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334000" y="5943600"/>
            <a:ext cx="12192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9" name="Picture 15" descr="024s"/>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553200" y="5943600"/>
            <a:ext cx="13081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0" name="Picture 16" descr="040s"/>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7848600" y="5943600"/>
            <a:ext cx="1295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1" name="Picture 17" descr="tjufe-5"/>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7848600" y="5029200"/>
            <a:ext cx="1295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2" name="Picture 18" descr="tjufe-6"/>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848600" y="4191000"/>
            <a:ext cx="1295400" cy="86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3" name="Picture 19" descr="tjufe-4"/>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6565900" y="5041900"/>
            <a:ext cx="1274763" cy="90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wipe(up)">
                                      <p:cBhvr>
                                        <p:cTn id="7" dur="5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3200" b="1">
          <a:solidFill>
            <a:schemeClr val="tx2"/>
          </a:solidFill>
          <a:latin typeface="+mj-lt"/>
          <a:ea typeface="+mj-ea"/>
          <a:cs typeface="+mj-cs"/>
        </a:defRPr>
      </a:lvl1pPr>
      <a:lvl2pPr algn="l" rtl="0" eaLnBrk="0" fontAlgn="base" hangingPunct="0">
        <a:spcBef>
          <a:spcPct val="0"/>
        </a:spcBef>
        <a:spcAft>
          <a:spcPct val="0"/>
        </a:spcAft>
        <a:defRPr sz="3200" b="1">
          <a:solidFill>
            <a:schemeClr val="tx2"/>
          </a:solidFill>
          <a:latin typeface="Arial" pitchFamily="34" charset="0"/>
          <a:ea typeface="华文中宋" pitchFamily="2" charset="-122"/>
        </a:defRPr>
      </a:lvl2pPr>
      <a:lvl3pPr algn="l" rtl="0" eaLnBrk="0" fontAlgn="base" hangingPunct="0">
        <a:spcBef>
          <a:spcPct val="0"/>
        </a:spcBef>
        <a:spcAft>
          <a:spcPct val="0"/>
        </a:spcAft>
        <a:defRPr sz="3200" b="1">
          <a:solidFill>
            <a:schemeClr val="tx2"/>
          </a:solidFill>
          <a:latin typeface="Arial" pitchFamily="34" charset="0"/>
          <a:ea typeface="华文中宋" pitchFamily="2" charset="-122"/>
        </a:defRPr>
      </a:lvl3pPr>
      <a:lvl4pPr algn="l" rtl="0" eaLnBrk="0" fontAlgn="base" hangingPunct="0">
        <a:spcBef>
          <a:spcPct val="0"/>
        </a:spcBef>
        <a:spcAft>
          <a:spcPct val="0"/>
        </a:spcAft>
        <a:defRPr sz="3200" b="1">
          <a:solidFill>
            <a:schemeClr val="tx2"/>
          </a:solidFill>
          <a:latin typeface="Arial" pitchFamily="34" charset="0"/>
          <a:ea typeface="华文中宋" pitchFamily="2" charset="-122"/>
        </a:defRPr>
      </a:lvl4pPr>
      <a:lvl5pPr algn="l" rtl="0" eaLnBrk="0" fontAlgn="base" hangingPunct="0">
        <a:spcBef>
          <a:spcPct val="0"/>
        </a:spcBef>
        <a:spcAft>
          <a:spcPct val="0"/>
        </a:spcAft>
        <a:defRPr sz="3200" b="1">
          <a:solidFill>
            <a:schemeClr val="tx2"/>
          </a:solidFill>
          <a:latin typeface="Arial" pitchFamily="34" charset="0"/>
          <a:ea typeface="华文中宋" pitchFamily="2" charset="-122"/>
        </a:defRPr>
      </a:lvl5pPr>
      <a:lvl6pPr marL="457200" algn="l" rtl="0" eaLnBrk="1" fontAlgn="base" hangingPunct="1">
        <a:spcBef>
          <a:spcPct val="0"/>
        </a:spcBef>
        <a:spcAft>
          <a:spcPct val="0"/>
        </a:spcAft>
        <a:defRPr sz="3200" b="1">
          <a:solidFill>
            <a:schemeClr val="tx2"/>
          </a:solidFill>
          <a:latin typeface="Arial" pitchFamily="34" charset="0"/>
          <a:ea typeface="华文中宋" pitchFamily="2" charset="-122"/>
        </a:defRPr>
      </a:lvl6pPr>
      <a:lvl7pPr marL="914400" algn="l" rtl="0" eaLnBrk="1" fontAlgn="base" hangingPunct="1">
        <a:spcBef>
          <a:spcPct val="0"/>
        </a:spcBef>
        <a:spcAft>
          <a:spcPct val="0"/>
        </a:spcAft>
        <a:defRPr sz="3200" b="1">
          <a:solidFill>
            <a:schemeClr val="tx2"/>
          </a:solidFill>
          <a:latin typeface="Arial" pitchFamily="34" charset="0"/>
          <a:ea typeface="华文中宋" pitchFamily="2" charset="-122"/>
        </a:defRPr>
      </a:lvl7pPr>
      <a:lvl8pPr marL="1371600" algn="l" rtl="0" eaLnBrk="1" fontAlgn="base" hangingPunct="1">
        <a:spcBef>
          <a:spcPct val="0"/>
        </a:spcBef>
        <a:spcAft>
          <a:spcPct val="0"/>
        </a:spcAft>
        <a:defRPr sz="3200" b="1">
          <a:solidFill>
            <a:schemeClr val="tx2"/>
          </a:solidFill>
          <a:latin typeface="Arial" pitchFamily="34" charset="0"/>
          <a:ea typeface="华文中宋" pitchFamily="2" charset="-122"/>
        </a:defRPr>
      </a:lvl8pPr>
      <a:lvl9pPr marL="1828800" algn="l" rtl="0" eaLnBrk="1" fontAlgn="base" hangingPunct="1">
        <a:spcBef>
          <a:spcPct val="0"/>
        </a:spcBef>
        <a:spcAft>
          <a:spcPct val="0"/>
        </a:spcAft>
        <a:defRPr sz="3200" b="1">
          <a:solidFill>
            <a:schemeClr val="tx2"/>
          </a:solidFill>
          <a:latin typeface="Arial" pitchFamily="34" charset="0"/>
          <a:ea typeface="华文中宋"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sp>
        <p:nvSpPr>
          <p:cNvPr id="2050" name="Rectangle 33"/>
          <p:cNvSpPr>
            <a:spLocks noChangeArrowheads="1"/>
          </p:cNvSpPr>
          <p:nvPr/>
        </p:nvSpPr>
        <p:spPr bwMode="auto">
          <a:xfrm>
            <a:off x="838200" y="838200"/>
            <a:ext cx="8305800" cy="5410200"/>
          </a:xfrm>
          <a:prstGeom prst="rect">
            <a:avLst/>
          </a:prstGeom>
          <a:gradFill rotWithShape="1">
            <a:gsLst>
              <a:gs pos="0">
                <a:srgbClr val="81CFEB">
                  <a:alpha val="18999"/>
                </a:srgbClr>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zh-CN" altLang="zh-CN" sz="1800"/>
          </a:p>
        </p:txBody>
      </p:sp>
      <p:sp>
        <p:nvSpPr>
          <p:cNvPr id="2051" name="Rectangle 3"/>
          <p:cNvSpPr>
            <a:spLocks noGrp="1" noChangeArrowheads="1"/>
          </p:cNvSpPr>
          <p:nvPr>
            <p:ph type="body" idx="1"/>
          </p:nvPr>
        </p:nvSpPr>
        <p:spPr bwMode="auto">
          <a:xfrm>
            <a:off x="990600" y="1143000"/>
            <a:ext cx="80010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
        <p:nvSpPr>
          <p:cNvPr id="2052" name="Rectangle 4"/>
          <p:cNvSpPr>
            <a:spLocks noGrp="1" noChangeArrowheads="1"/>
          </p:cNvSpPr>
          <p:nvPr>
            <p:ph type="dt" sz="half" idx="2"/>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defRPr sz="1400"/>
            </a:lvl1pPr>
          </a:lstStyle>
          <a:p>
            <a:pPr>
              <a:defRPr/>
            </a:pPr>
            <a:endParaRPr lang="zh-CN" altLang="zh-CN"/>
          </a:p>
        </p:txBody>
      </p:sp>
      <p:sp>
        <p:nvSpPr>
          <p:cNvPr id="2053" name="Rectangle 5"/>
          <p:cNvSpPr>
            <a:spLocks noGrp="1" noChangeArrowheads="1"/>
          </p:cNvSpPr>
          <p:nvPr>
            <p:ph type="ftr" sz="quarter" idx="3"/>
          </p:nvPr>
        </p:nvSpPr>
        <p:spPr bwMode="auto">
          <a:xfrm>
            <a:off x="3124200" y="6245225"/>
            <a:ext cx="2895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eaLnBrk="1" hangingPunct="1">
              <a:defRPr sz="1400"/>
            </a:lvl1pPr>
          </a:lstStyle>
          <a:p>
            <a:pPr>
              <a:defRPr/>
            </a:pPr>
            <a:endParaRPr lang="zh-CN" altLang="zh-CN"/>
          </a:p>
        </p:txBody>
      </p:sp>
      <p:sp>
        <p:nvSpPr>
          <p:cNvPr id="2054" name="Rectangle 6"/>
          <p:cNvSpPr>
            <a:spLocks noGrp="1" noChangeArrowheads="1"/>
          </p:cNvSpPr>
          <p:nvPr>
            <p:ph type="sldNum" sz="quarter" idx="4"/>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F47B2C54-B6C3-4301-B8B1-BEA23080AB8F}" type="slidenum">
              <a:rPr lang="zh-CN" altLang="zh-CN"/>
              <a:pPr>
                <a:defRPr/>
              </a:pPr>
              <a:t>‹#›</a:t>
            </a:fld>
            <a:endParaRPr lang="zh-CN" altLang="zh-CN"/>
          </a:p>
        </p:txBody>
      </p:sp>
      <p:pic>
        <p:nvPicPr>
          <p:cNvPr id="2055" name="Picture 11" descr="a_1"/>
          <p:cNvPicPr>
            <a:picLocks noChangeAspect="1" noChangeArrowheads="1"/>
          </p:cNvPicPr>
          <p:nvPr/>
        </p:nvPicPr>
        <p:blipFill>
          <a:blip r:embed="rId13">
            <a:extLst>
              <a:ext uri="{28A0092B-C50C-407E-A947-70E740481C1C}">
                <a14:useLocalDpi xmlns:a14="http://schemas.microsoft.com/office/drawing/2010/main" val="0"/>
              </a:ext>
            </a:extLst>
          </a:blip>
          <a:srcRect l="2174"/>
          <a:stretch>
            <a:fillRect/>
          </a:stretch>
        </p:blipFill>
        <p:spPr bwMode="auto">
          <a:xfrm>
            <a:off x="685800" y="914400"/>
            <a:ext cx="8458200" cy="4964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6" name="Rectangle 13"/>
          <p:cNvSpPr>
            <a:spLocks noChangeArrowheads="1"/>
          </p:cNvSpPr>
          <p:nvPr/>
        </p:nvSpPr>
        <p:spPr bwMode="auto">
          <a:xfrm>
            <a:off x="0" y="0"/>
            <a:ext cx="9144000" cy="914400"/>
          </a:xfrm>
          <a:prstGeom prst="rect">
            <a:avLst/>
          </a:prstGeom>
          <a:gradFill rotWithShape="1">
            <a:gsLst>
              <a:gs pos="0">
                <a:srgbClr val="81CFEB"/>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zh-CN" altLang="zh-CN" sz="1800"/>
          </a:p>
        </p:txBody>
      </p:sp>
      <p:sp>
        <p:nvSpPr>
          <p:cNvPr id="2057" name="Rectangle 2"/>
          <p:cNvSpPr>
            <a:spLocks noGrp="1" noChangeArrowheads="1"/>
          </p:cNvSpPr>
          <p:nvPr>
            <p:ph type="title"/>
          </p:nvPr>
        </p:nvSpPr>
        <p:spPr bwMode="auto">
          <a:xfrm>
            <a:off x="1066800" y="457200"/>
            <a:ext cx="6096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grpSp>
        <p:nvGrpSpPr>
          <p:cNvPr id="2058" name="Group 10"/>
          <p:cNvGrpSpPr>
            <a:grpSpLocks/>
          </p:cNvGrpSpPr>
          <p:nvPr/>
        </p:nvGrpSpPr>
        <p:grpSpPr bwMode="auto">
          <a:xfrm rot="10800000">
            <a:off x="8153400" y="0"/>
            <a:ext cx="990600" cy="914400"/>
            <a:chOff x="0" y="0"/>
            <a:chExt cx="546" cy="543"/>
          </a:xfrm>
        </p:grpSpPr>
        <p:sp>
          <p:nvSpPr>
            <p:cNvPr id="2065" name="Rectangle 14"/>
            <p:cNvSpPr>
              <a:spLocks noChangeArrowheads="1"/>
            </p:cNvSpPr>
            <p:nvPr userDrawn="1"/>
          </p:nvSpPr>
          <p:spPr bwMode="auto">
            <a:xfrm rot="-5400000">
              <a:off x="1" y="-1"/>
              <a:ext cx="165" cy="168"/>
            </a:xfrm>
            <a:prstGeom prst="rect">
              <a:avLst/>
            </a:prstGeom>
            <a:solidFill>
              <a:srgbClr val="297CDD">
                <a:alpha val="89803"/>
              </a:srgbClr>
            </a:solidFill>
            <a:ln w="19050">
              <a:solidFill>
                <a:schemeClr val="bg1">
                  <a:alpha val="70195"/>
                </a:schemeClr>
              </a:solidFill>
              <a:miter lim="800000"/>
              <a:headEnd/>
              <a:tailEnd/>
            </a:ln>
          </p:spPr>
          <p:txBody>
            <a:bodyPr rot="10800000" vert="eaVert" wrap="none" anchor="ctr"/>
            <a:lstStyle/>
            <a:p>
              <a:pPr eaLnBrk="1" hangingPunct="1"/>
              <a:endParaRPr lang="zh-CN" altLang="zh-CN" sz="1800"/>
            </a:p>
          </p:txBody>
        </p:sp>
        <p:sp>
          <p:nvSpPr>
            <p:cNvPr id="2066" name="Rectangle 15"/>
            <p:cNvSpPr>
              <a:spLocks noChangeArrowheads="1"/>
            </p:cNvSpPr>
            <p:nvPr userDrawn="1"/>
          </p:nvSpPr>
          <p:spPr bwMode="auto">
            <a:xfrm rot="-5400000">
              <a:off x="190" y="-1"/>
              <a:ext cx="165" cy="168"/>
            </a:xfrm>
            <a:prstGeom prst="rect">
              <a:avLst/>
            </a:prstGeom>
            <a:solidFill>
              <a:srgbClr val="297CDD">
                <a:alpha val="59999"/>
              </a:srgbClr>
            </a:solidFill>
            <a:ln w="19050">
              <a:solidFill>
                <a:schemeClr val="bg1">
                  <a:alpha val="70195"/>
                </a:schemeClr>
              </a:solidFill>
              <a:miter lim="800000"/>
              <a:headEnd/>
              <a:tailEnd/>
            </a:ln>
          </p:spPr>
          <p:txBody>
            <a:bodyPr rot="10800000" vert="eaVert" wrap="none" anchor="ctr"/>
            <a:lstStyle/>
            <a:p>
              <a:pPr eaLnBrk="1" hangingPunct="1"/>
              <a:endParaRPr lang="zh-CN" altLang="zh-CN" sz="1800"/>
            </a:p>
          </p:txBody>
        </p:sp>
        <p:sp>
          <p:nvSpPr>
            <p:cNvPr id="2067" name="Rectangle 16"/>
            <p:cNvSpPr>
              <a:spLocks noChangeArrowheads="1"/>
            </p:cNvSpPr>
            <p:nvPr userDrawn="1"/>
          </p:nvSpPr>
          <p:spPr bwMode="auto">
            <a:xfrm rot="-5400000">
              <a:off x="378" y="-1"/>
              <a:ext cx="165" cy="168"/>
            </a:xfrm>
            <a:prstGeom prst="rect">
              <a:avLst/>
            </a:prstGeom>
            <a:solidFill>
              <a:srgbClr val="297CDD">
                <a:alpha val="85097"/>
              </a:srgbClr>
            </a:solidFill>
            <a:ln w="19050">
              <a:solidFill>
                <a:schemeClr val="bg1">
                  <a:alpha val="70195"/>
                </a:schemeClr>
              </a:solidFill>
              <a:miter lim="800000"/>
              <a:headEnd/>
              <a:tailEnd/>
            </a:ln>
          </p:spPr>
          <p:txBody>
            <a:bodyPr rot="10800000" vert="eaVert" wrap="none" anchor="ctr"/>
            <a:lstStyle/>
            <a:p>
              <a:pPr eaLnBrk="1" hangingPunct="1"/>
              <a:endParaRPr lang="zh-CN" altLang="zh-CN" sz="1800"/>
            </a:p>
          </p:txBody>
        </p:sp>
        <p:sp>
          <p:nvSpPr>
            <p:cNvPr id="2068" name="Rectangle 17"/>
            <p:cNvSpPr>
              <a:spLocks noChangeArrowheads="1"/>
            </p:cNvSpPr>
            <p:nvPr userDrawn="1"/>
          </p:nvSpPr>
          <p:spPr bwMode="auto">
            <a:xfrm rot="-5400000">
              <a:off x="190" y="187"/>
              <a:ext cx="166" cy="168"/>
            </a:xfrm>
            <a:prstGeom prst="rect">
              <a:avLst/>
            </a:prstGeom>
            <a:solidFill>
              <a:srgbClr val="297CDD"/>
            </a:solidFill>
            <a:ln w="19050">
              <a:solidFill>
                <a:schemeClr val="bg1">
                  <a:alpha val="70195"/>
                </a:schemeClr>
              </a:solidFill>
              <a:miter lim="800000"/>
              <a:headEnd/>
              <a:tailEnd/>
            </a:ln>
          </p:spPr>
          <p:txBody>
            <a:bodyPr rot="10800000" vert="eaVert" wrap="none" anchor="ctr"/>
            <a:lstStyle/>
            <a:p>
              <a:pPr eaLnBrk="1" hangingPunct="1"/>
              <a:endParaRPr lang="zh-CN" altLang="zh-CN" sz="1800"/>
            </a:p>
          </p:txBody>
        </p:sp>
        <p:sp>
          <p:nvSpPr>
            <p:cNvPr id="2069" name="Rectangle 18"/>
            <p:cNvSpPr>
              <a:spLocks noChangeArrowheads="1"/>
            </p:cNvSpPr>
            <p:nvPr userDrawn="1"/>
          </p:nvSpPr>
          <p:spPr bwMode="auto">
            <a:xfrm rot="-5400000">
              <a:off x="1" y="189"/>
              <a:ext cx="166" cy="168"/>
            </a:xfrm>
            <a:prstGeom prst="rect">
              <a:avLst/>
            </a:prstGeom>
            <a:solidFill>
              <a:srgbClr val="297CDD">
                <a:alpha val="59999"/>
              </a:srgbClr>
            </a:solidFill>
            <a:ln w="19050">
              <a:solidFill>
                <a:schemeClr val="bg1">
                  <a:alpha val="70195"/>
                </a:schemeClr>
              </a:solidFill>
              <a:miter lim="800000"/>
              <a:headEnd/>
              <a:tailEnd/>
            </a:ln>
          </p:spPr>
          <p:txBody>
            <a:bodyPr rot="10800000" vert="eaVert" wrap="none" anchor="ctr"/>
            <a:lstStyle/>
            <a:p>
              <a:pPr eaLnBrk="1" hangingPunct="1"/>
              <a:endParaRPr lang="zh-CN" altLang="zh-CN" sz="1800"/>
            </a:p>
          </p:txBody>
        </p:sp>
        <p:sp>
          <p:nvSpPr>
            <p:cNvPr id="2070" name="Rectangle 19"/>
            <p:cNvSpPr>
              <a:spLocks noChangeArrowheads="1"/>
            </p:cNvSpPr>
            <p:nvPr userDrawn="1"/>
          </p:nvSpPr>
          <p:spPr bwMode="auto">
            <a:xfrm rot="-5400000">
              <a:off x="1" y="378"/>
              <a:ext cx="165" cy="168"/>
            </a:xfrm>
            <a:prstGeom prst="rect">
              <a:avLst/>
            </a:prstGeom>
            <a:solidFill>
              <a:srgbClr val="297CDD">
                <a:alpha val="89803"/>
              </a:srgbClr>
            </a:solidFill>
            <a:ln w="19050">
              <a:solidFill>
                <a:schemeClr val="bg1">
                  <a:alpha val="70195"/>
                </a:schemeClr>
              </a:solidFill>
              <a:miter lim="800000"/>
              <a:headEnd/>
              <a:tailEnd/>
            </a:ln>
          </p:spPr>
          <p:txBody>
            <a:bodyPr rot="10800000" vert="eaVert" wrap="none" anchor="ctr"/>
            <a:lstStyle/>
            <a:p>
              <a:pPr eaLnBrk="1" hangingPunct="1"/>
              <a:endParaRPr lang="zh-CN" altLang="zh-CN" sz="1800"/>
            </a:p>
          </p:txBody>
        </p:sp>
      </p:grpSp>
      <p:sp>
        <p:nvSpPr>
          <p:cNvPr id="2059" name="Rectangle 26"/>
          <p:cNvSpPr>
            <a:spLocks noChangeArrowheads="1"/>
          </p:cNvSpPr>
          <p:nvPr/>
        </p:nvSpPr>
        <p:spPr bwMode="auto">
          <a:xfrm>
            <a:off x="269875" y="0"/>
            <a:ext cx="284163" cy="6889750"/>
          </a:xfrm>
          <a:prstGeom prst="rect">
            <a:avLst/>
          </a:prstGeom>
          <a:solidFill>
            <a:srgbClr val="4A9ACC">
              <a:alpha val="7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zh-CN" altLang="zh-CN" sz="1800"/>
          </a:p>
        </p:txBody>
      </p:sp>
      <p:sp>
        <p:nvSpPr>
          <p:cNvPr id="2060" name="Rectangle 27"/>
          <p:cNvSpPr>
            <a:spLocks noChangeArrowheads="1"/>
          </p:cNvSpPr>
          <p:nvPr/>
        </p:nvSpPr>
        <p:spPr bwMode="auto">
          <a:xfrm>
            <a:off x="-11113" y="0"/>
            <a:ext cx="328613" cy="6884988"/>
          </a:xfrm>
          <a:prstGeom prst="rect">
            <a:avLst/>
          </a:prstGeom>
          <a:gradFill rotWithShape="1">
            <a:gsLst>
              <a:gs pos="0">
                <a:srgbClr val="152C3A"/>
              </a:gs>
              <a:gs pos="100000">
                <a:srgbClr val="4A9ACC"/>
              </a:gs>
            </a:gsLst>
            <a:lin ang="27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zh-CN" altLang="zh-CN" sz="1800"/>
          </a:p>
        </p:txBody>
      </p:sp>
      <p:sp>
        <p:nvSpPr>
          <p:cNvPr id="2061" name="Rectangle 28"/>
          <p:cNvSpPr>
            <a:spLocks noChangeArrowheads="1"/>
          </p:cNvSpPr>
          <p:nvPr/>
        </p:nvSpPr>
        <p:spPr bwMode="auto">
          <a:xfrm>
            <a:off x="749300" y="23813"/>
            <a:ext cx="71438" cy="6872287"/>
          </a:xfrm>
          <a:prstGeom prst="rect">
            <a:avLst/>
          </a:prstGeom>
          <a:solidFill>
            <a:srgbClr val="4A9ACC">
              <a:alpha val="20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zh-CN" altLang="zh-CN" sz="1800"/>
          </a:p>
        </p:txBody>
      </p:sp>
      <p:sp>
        <p:nvSpPr>
          <p:cNvPr id="2062" name="Rectangle 29"/>
          <p:cNvSpPr>
            <a:spLocks noChangeArrowheads="1"/>
          </p:cNvSpPr>
          <p:nvPr/>
        </p:nvSpPr>
        <p:spPr bwMode="auto">
          <a:xfrm>
            <a:off x="508000" y="0"/>
            <a:ext cx="168275" cy="6865938"/>
          </a:xfrm>
          <a:prstGeom prst="rect">
            <a:avLst/>
          </a:prstGeom>
          <a:solidFill>
            <a:srgbClr val="4A9ACC">
              <a:alpha val="5411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zh-CN" altLang="zh-CN" sz="1800"/>
          </a:p>
        </p:txBody>
      </p:sp>
      <p:sp>
        <p:nvSpPr>
          <p:cNvPr id="2063" name="Rectangle 30"/>
          <p:cNvSpPr>
            <a:spLocks noChangeArrowheads="1"/>
          </p:cNvSpPr>
          <p:nvPr/>
        </p:nvSpPr>
        <p:spPr bwMode="auto">
          <a:xfrm>
            <a:off x="685800" y="0"/>
            <a:ext cx="114300" cy="6872288"/>
          </a:xfrm>
          <a:prstGeom prst="rect">
            <a:avLst/>
          </a:prstGeom>
          <a:solidFill>
            <a:srgbClr val="4A9ACC">
              <a:alpha val="3686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zh-CN" altLang="zh-CN" sz="1800"/>
          </a:p>
        </p:txBody>
      </p:sp>
      <p:pic>
        <p:nvPicPr>
          <p:cNvPr id="2064" name="Picture 22" descr="天津财经大学校徽"/>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896100" y="6400800"/>
            <a:ext cx="2247900"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2055"/>
                                        </p:tgtEl>
                                        <p:attrNameLst>
                                          <p:attrName>style.visibility</p:attrName>
                                        </p:attrNameLst>
                                      </p:cBhvr>
                                      <p:to>
                                        <p:strVal val="visible"/>
                                      </p:to>
                                    </p:set>
                                    <p:animEffect transition="in" filter="wipe(up)">
                                      <p:cBhvr>
                                        <p:cTn id="7" dur="500"/>
                                        <p:tgtEl>
                                          <p:spTgt spid="20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3200" b="1">
          <a:solidFill>
            <a:schemeClr val="tx2"/>
          </a:solidFill>
          <a:latin typeface="+mj-lt"/>
          <a:ea typeface="+mj-ea"/>
          <a:cs typeface="+mj-cs"/>
        </a:defRPr>
      </a:lvl1pPr>
      <a:lvl2pPr algn="l" rtl="0" eaLnBrk="0" fontAlgn="base" hangingPunct="0">
        <a:spcBef>
          <a:spcPct val="0"/>
        </a:spcBef>
        <a:spcAft>
          <a:spcPct val="0"/>
        </a:spcAft>
        <a:defRPr sz="3200" b="1">
          <a:solidFill>
            <a:schemeClr val="tx2"/>
          </a:solidFill>
          <a:latin typeface="Arial" pitchFamily="34" charset="0"/>
          <a:ea typeface="华文中宋" pitchFamily="2" charset="-122"/>
        </a:defRPr>
      </a:lvl2pPr>
      <a:lvl3pPr algn="l" rtl="0" eaLnBrk="0" fontAlgn="base" hangingPunct="0">
        <a:spcBef>
          <a:spcPct val="0"/>
        </a:spcBef>
        <a:spcAft>
          <a:spcPct val="0"/>
        </a:spcAft>
        <a:defRPr sz="3200" b="1">
          <a:solidFill>
            <a:schemeClr val="tx2"/>
          </a:solidFill>
          <a:latin typeface="Arial" pitchFamily="34" charset="0"/>
          <a:ea typeface="华文中宋" pitchFamily="2" charset="-122"/>
        </a:defRPr>
      </a:lvl3pPr>
      <a:lvl4pPr algn="l" rtl="0" eaLnBrk="0" fontAlgn="base" hangingPunct="0">
        <a:spcBef>
          <a:spcPct val="0"/>
        </a:spcBef>
        <a:spcAft>
          <a:spcPct val="0"/>
        </a:spcAft>
        <a:defRPr sz="3200" b="1">
          <a:solidFill>
            <a:schemeClr val="tx2"/>
          </a:solidFill>
          <a:latin typeface="Arial" pitchFamily="34" charset="0"/>
          <a:ea typeface="华文中宋" pitchFamily="2" charset="-122"/>
        </a:defRPr>
      </a:lvl4pPr>
      <a:lvl5pPr algn="l" rtl="0" eaLnBrk="0" fontAlgn="base" hangingPunct="0">
        <a:spcBef>
          <a:spcPct val="0"/>
        </a:spcBef>
        <a:spcAft>
          <a:spcPct val="0"/>
        </a:spcAft>
        <a:defRPr sz="3200" b="1">
          <a:solidFill>
            <a:schemeClr val="tx2"/>
          </a:solidFill>
          <a:latin typeface="Arial" pitchFamily="34" charset="0"/>
          <a:ea typeface="华文中宋" pitchFamily="2" charset="-122"/>
        </a:defRPr>
      </a:lvl5pPr>
      <a:lvl6pPr marL="457200" algn="l" rtl="0" eaLnBrk="1" fontAlgn="base" hangingPunct="1">
        <a:spcBef>
          <a:spcPct val="0"/>
        </a:spcBef>
        <a:spcAft>
          <a:spcPct val="0"/>
        </a:spcAft>
        <a:defRPr sz="3200" b="1">
          <a:solidFill>
            <a:schemeClr val="tx2"/>
          </a:solidFill>
          <a:latin typeface="Arial" pitchFamily="34" charset="0"/>
          <a:ea typeface="华文中宋" pitchFamily="2" charset="-122"/>
        </a:defRPr>
      </a:lvl6pPr>
      <a:lvl7pPr marL="914400" algn="l" rtl="0" eaLnBrk="1" fontAlgn="base" hangingPunct="1">
        <a:spcBef>
          <a:spcPct val="0"/>
        </a:spcBef>
        <a:spcAft>
          <a:spcPct val="0"/>
        </a:spcAft>
        <a:defRPr sz="3200" b="1">
          <a:solidFill>
            <a:schemeClr val="tx2"/>
          </a:solidFill>
          <a:latin typeface="Arial" pitchFamily="34" charset="0"/>
          <a:ea typeface="华文中宋" pitchFamily="2" charset="-122"/>
        </a:defRPr>
      </a:lvl7pPr>
      <a:lvl8pPr marL="1371600" algn="l" rtl="0" eaLnBrk="1" fontAlgn="base" hangingPunct="1">
        <a:spcBef>
          <a:spcPct val="0"/>
        </a:spcBef>
        <a:spcAft>
          <a:spcPct val="0"/>
        </a:spcAft>
        <a:defRPr sz="3200" b="1">
          <a:solidFill>
            <a:schemeClr val="tx2"/>
          </a:solidFill>
          <a:latin typeface="Arial" pitchFamily="34" charset="0"/>
          <a:ea typeface="华文中宋" pitchFamily="2" charset="-122"/>
        </a:defRPr>
      </a:lvl8pPr>
      <a:lvl9pPr marL="1828800" algn="l" rtl="0" eaLnBrk="1" fontAlgn="base" hangingPunct="1">
        <a:spcBef>
          <a:spcPct val="0"/>
        </a:spcBef>
        <a:spcAft>
          <a:spcPct val="0"/>
        </a:spcAft>
        <a:defRPr sz="3200" b="1">
          <a:solidFill>
            <a:schemeClr val="tx2"/>
          </a:solidFill>
          <a:latin typeface="Arial" pitchFamily="34" charset="0"/>
          <a:ea typeface="华文中宋"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pic>
        <p:nvPicPr>
          <p:cNvPr id="3074" name="Picture 1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12" descr="a_1"/>
          <p:cNvPicPr>
            <a:picLocks noChangeAspect="1" noChangeArrowheads="1"/>
          </p:cNvPicPr>
          <p:nvPr/>
        </p:nvPicPr>
        <p:blipFill>
          <a:blip r:embed="rId14">
            <a:extLst>
              <a:ext uri="{28A0092B-C50C-407E-A947-70E740481C1C}">
                <a14:useLocalDpi xmlns:a14="http://schemas.microsoft.com/office/drawing/2010/main" val="0"/>
              </a:ext>
            </a:extLst>
          </a:blip>
          <a:srcRect l="2174"/>
          <a:stretch>
            <a:fillRect/>
          </a:stretch>
        </p:blipFill>
        <p:spPr bwMode="auto">
          <a:xfrm>
            <a:off x="0" y="0"/>
            <a:ext cx="9144000" cy="530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22"/>
          <p:cNvSpPr>
            <a:spLocks noChangeArrowheads="1"/>
          </p:cNvSpPr>
          <p:nvPr/>
        </p:nvSpPr>
        <p:spPr bwMode="auto">
          <a:xfrm>
            <a:off x="0" y="2590800"/>
            <a:ext cx="9144000" cy="1066800"/>
          </a:xfrm>
          <a:prstGeom prst="rect">
            <a:avLst/>
          </a:prstGeom>
          <a:gradFill rotWithShape="1">
            <a:gsLst>
              <a:gs pos="0">
                <a:srgbClr val="3191D3"/>
              </a:gs>
              <a:gs pos="100000">
                <a:srgbClr val="174362"/>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zh-CN" altLang="zh-CN" sz="1800"/>
          </a:p>
        </p:txBody>
      </p:sp>
      <p:sp>
        <p:nvSpPr>
          <p:cNvPr id="3077" name="Line 26"/>
          <p:cNvSpPr>
            <a:spLocks noChangeShapeType="1"/>
          </p:cNvSpPr>
          <p:nvPr/>
        </p:nvSpPr>
        <p:spPr bwMode="auto">
          <a:xfrm>
            <a:off x="0" y="3657600"/>
            <a:ext cx="9144000" cy="0"/>
          </a:xfrm>
          <a:prstGeom prst="line">
            <a:avLst/>
          </a:prstGeom>
          <a:noFill/>
          <a:ln w="38100">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78" name="Line 27"/>
          <p:cNvSpPr>
            <a:spLocks noChangeShapeType="1"/>
          </p:cNvSpPr>
          <p:nvPr/>
        </p:nvSpPr>
        <p:spPr bwMode="auto">
          <a:xfrm>
            <a:off x="0" y="2590800"/>
            <a:ext cx="9144000" cy="0"/>
          </a:xfrm>
          <a:prstGeom prst="line">
            <a:avLst/>
          </a:prstGeom>
          <a:noFill/>
          <a:ln w="38100">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79" name="Rectangle 29"/>
          <p:cNvSpPr>
            <a:spLocks noChangeArrowheads="1"/>
          </p:cNvSpPr>
          <p:nvPr/>
        </p:nvSpPr>
        <p:spPr bwMode="auto">
          <a:xfrm>
            <a:off x="0" y="0"/>
            <a:ext cx="9142413" cy="1447800"/>
          </a:xfrm>
          <a:prstGeom prst="rect">
            <a:avLst/>
          </a:prstGeom>
          <a:gradFill rotWithShape="1">
            <a:gsLst>
              <a:gs pos="0">
                <a:srgbClr val="81CFEB">
                  <a:alpha val="18999"/>
                </a:srgbClr>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zh-CN" altLang="zh-CN" sz="1800"/>
          </a:p>
        </p:txBody>
      </p:sp>
      <p:sp>
        <p:nvSpPr>
          <p:cNvPr id="3080" name="Rectangle 33"/>
          <p:cNvSpPr>
            <a:spLocks noChangeArrowheads="1"/>
          </p:cNvSpPr>
          <p:nvPr/>
        </p:nvSpPr>
        <p:spPr bwMode="auto">
          <a:xfrm>
            <a:off x="0" y="1447800"/>
            <a:ext cx="9144000" cy="1143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zh-CN" altLang="zh-CN" sz="1800"/>
          </a:p>
        </p:txBody>
      </p:sp>
      <p:sp>
        <p:nvSpPr>
          <p:cNvPr id="3081" name="Line 34"/>
          <p:cNvSpPr>
            <a:spLocks noChangeShapeType="1"/>
          </p:cNvSpPr>
          <p:nvPr/>
        </p:nvSpPr>
        <p:spPr bwMode="auto">
          <a:xfrm>
            <a:off x="0" y="2590800"/>
            <a:ext cx="9144000" cy="0"/>
          </a:xfrm>
          <a:prstGeom prst="line">
            <a:avLst/>
          </a:prstGeom>
          <a:noFill/>
          <a:ln w="38100">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82" name="Rectangle 2"/>
          <p:cNvSpPr>
            <a:spLocks noGrp="1" noChangeArrowheads="1"/>
          </p:cNvSpPr>
          <p:nvPr>
            <p:ph type="title"/>
          </p:nvPr>
        </p:nvSpPr>
        <p:spPr bwMode="auto">
          <a:xfrm>
            <a:off x="1066800" y="152400"/>
            <a:ext cx="6096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1035" name="Rectangle 4"/>
          <p:cNvSpPr>
            <a:spLocks noGrp="1" noChangeArrowheads="1"/>
          </p:cNvSpPr>
          <p:nvPr>
            <p:ph type="dt" sz="half" idx="2"/>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defRPr sz="1400"/>
            </a:lvl1pPr>
          </a:lstStyle>
          <a:p>
            <a:pPr>
              <a:defRPr/>
            </a:pPr>
            <a:endParaRPr lang="zh-CN" altLang="en-US"/>
          </a:p>
        </p:txBody>
      </p:sp>
      <p:sp>
        <p:nvSpPr>
          <p:cNvPr id="1036" name="Rectangle 5"/>
          <p:cNvSpPr>
            <a:spLocks noGrp="1" noChangeArrowheads="1"/>
          </p:cNvSpPr>
          <p:nvPr>
            <p:ph type="ftr" sz="quarter" idx="3"/>
          </p:nvPr>
        </p:nvSpPr>
        <p:spPr bwMode="auto">
          <a:xfrm>
            <a:off x="3124200" y="6245225"/>
            <a:ext cx="2895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eaLnBrk="1" hangingPunct="1">
              <a:defRPr sz="1400"/>
            </a:lvl1pPr>
          </a:lstStyle>
          <a:p>
            <a:pPr>
              <a:defRPr/>
            </a:pPr>
            <a:endParaRPr lang="zh-CN" altLang="en-US"/>
          </a:p>
        </p:txBody>
      </p:sp>
      <p:pic>
        <p:nvPicPr>
          <p:cNvPr id="3085" name="Picture 13" descr="天津财经大学校徽"/>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981200" y="1295400"/>
            <a:ext cx="5105400"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Picture 14" descr="026s"/>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334000" y="5943600"/>
            <a:ext cx="12192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Picture 15" descr="024s"/>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553200" y="5943600"/>
            <a:ext cx="13081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Picture 16" descr="040s"/>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7848600" y="5943600"/>
            <a:ext cx="1295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9" name="Picture 17" descr="tjufe-5"/>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7848600" y="5029200"/>
            <a:ext cx="1295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Picture 18" descr="tjufe-6"/>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848600" y="4191000"/>
            <a:ext cx="1295400" cy="86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1" name="Picture 19" descr="tjufe-4"/>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6565900" y="5041900"/>
            <a:ext cx="1274763" cy="90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wipe(up)">
                                      <p:cBhvr>
                                        <p:cTn id="7" dur="5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fontAlgn="base">
        <a:spcBef>
          <a:spcPct val="0"/>
        </a:spcBef>
        <a:spcAft>
          <a:spcPct val="0"/>
        </a:spcAft>
        <a:defRPr sz="3200" b="1">
          <a:solidFill>
            <a:schemeClr val="tx2"/>
          </a:solidFill>
          <a:latin typeface="+mj-lt"/>
          <a:ea typeface="+mj-ea"/>
          <a:cs typeface="+mj-cs"/>
        </a:defRPr>
      </a:lvl1pPr>
      <a:lvl2pPr algn="l" rtl="0" fontAlgn="base">
        <a:spcBef>
          <a:spcPct val="0"/>
        </a:spcBef>
        <a:spcAft>
          <a:spcPct val="0"/>
        </a:spcAft>
        <a:defRPr sz="3200" b="1">
          <a:solidFill>
            <a:schemeClr val="tx2"/>
          </a:solidFill>
          <a:latin typeface="Arial" pitchFamily="34" charset="0"/>
          <a:ea typeface="华文中宋" pitchFamily="2" charset="-122"/>
        </a:defRPr>
      </a:lvl2pPr>
      <a:lvl3pPr algn="l" rtl="0" fontAlgn="base">
        <a:spcBef>
          <a:spcPct val="0"/>
        </a:spcBef>
        <a:spcAft>
          <a:spcPct val="0"/>
        </a:spcAft>
        <a:defRPr sz="3200" b="1">
          <a:solidFill>
            <a:schemeClr val="tx2"/>
          </a:solidFill>
          <a:latin typeface="Arial" pitchFamily="34" charset="0"/>
          <a:ea typeface="华文中宋" pitchFamily="2" charset="-122"/>
        </a:defRPr>
      </a:lvl3pPr>
      <a:lvl4pPr algn="l" rtl="0" fontAlgn="base">
        <a:spcBef>
          <a:spcPct val="0"/>
        </a:spcBef>
        <a:spcAft>
          <a:spcPct val="0"/>
        </a:spcAft>
        <a:defRPr sz="3200" b="1">
          <a:solidFill>
            <a:schemeClr val="tx2"/>
          </a:solidFill>
          <a:latin typeface="Arial" pitchFamily="34" charset="0"/>
          <a:ea typeface="华文中宋" pitchFamily="2" charset="-122"/>
        </a:defRPr>
      </a:lvl4pPr>
      <a:lvl5pPr algn="l" rtl="0" fontAlgn="base">
        <a:spcBef>
          <a:spcPct val="0"/>
        </a:spcBef>
        <a:spcAft>
          <a:spcPct val="0"/>
        </a:spcAft>
        <a:defRPr sz="3200" b="1">
          <a:solidFill>
            <a:schemeClr val="tx2"/>
          </a:solidFill>
          <a:latin typeface="Arial" pitchFamily="34" charset="0"/>
          <a:ea typeface="华文中宋" pitchFamily="2" charset="-122"/>
        </a:defRPr>
      </a:lvl5pPr>
      <a:lvl6pPr marL="457200" algn="l" rtl="0" eaLnBrk="1" fontAlgn="base" hangingPunct="1">
        <a:spcBef>
          <a:spcPct val="0"/>
        </a:spcBef>
        <a:spcAft>
          <a:spcPct val="0"/>
        </a:spcAft>
        <a:defRPr sz="3200" b="1">
          <a:solidFill>
            <a:schemeClr val="tx2"/>
          </a:solidFill>
          <a:latin typeface="Arial" pitchFamily="34" charset="0"/>
          <a:ea typeface="华文中宋" pitchFamily="2" charset="-122"/>
        </a:defRPr>
      </a:lvl6pPr>
      <a:lvl7pPr marL="914400" algn="l" rtl="0" eaLnBrk="1" fontAlgn="base" hangingPunct="1">
        <a:spcBef>
          <a:spcPct val="0"/>
        </a:spcBef>
        <a:spcAft>
          <a:spcPct val="0"/>
        </a:spcAft>
        <a:defRPr sz="3200" b="1">
          <a:solidFill>
            <a:schemeClr val="tx2"/>
          </a:solidFill>
          <a:latin typeface="Arial" pitchFamily="34" charset="0"/>
          <a:ea typeface="华文中宋" pitchFamily="2" charset="-122"/>
        </a:defRPr>
      </a:lvl7pPr>
      <a:lvl8pPr marL="1371600" algn="l" rtl="0" eaLnBrk="1" fontAlgn="base" hangingPunct="1">
        <a:spcBef>
          <a:spcPct val="0"/>
        </a:spcBef>
        <a:spcAft>
          <a:spcPct val="0"/>
        </a:spcAft>
        <a:defRPr sz="3200" b="1">
          <a:solidFill>
            <a:schemeClr val="tx2"/>
          </a:solidFill>
          <a:latin typeface="Arial" pitchFamily="34" charset="0"/>
          <a:ea typeface="华文中宋" pitchFamily="2" charset="-122"/>
        </a:defRPr>
      </a:lvl8pPr>
      <a:lvl9pPr marL="1828800" algn="l" rtl="0" eaLnBrk="1" fontAlgn="base" hangingPunct="1">
        <a:spcBef>
          <a:spcPct val="0"/>
        </a:spcBef>
        <a:spcAft>
          <a:spcPct val="0"/>
        </a:spcAft>
        <a:defRPr sz="3200" b="1">
          <a:solidFill>
            <a:schemeClr val="tx2"/>
          </a:solidFill>
          <a:latin typeface="Arial" pitchFamily="34" charset="0"/>
          <a:ea typeface="华文中宋" pitchFamily="2" charset="-122"/>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sp>
        <p:nvSpPr>
          <p:cNvPr id="4098" name="Rectangle 33"/>
          <p:cNvSpPr>
            <a:spLocks noChangeArrowheads="1"/>
          </p:cNvSpPr>
          <p:nvPr/>
        </p:nvSpPr>
        <p:spPr bwMode="auto">
          <a:xfrm>
            <a:off x="838200" y="838200"/>
            <a:ext cx="8305800" cy="5410200"/>
          </a:xfrm>
          <a:prstGeom prst="rect">
            <a:avLst/>
          </a:prstGeom>
          <a:gradFill rotWithShape="1">
            <a:gsLst>
              <a:gs pos="0">
                <a:srgbClr val="81CFEB">
                  <a:alpha val="18999"/>
                </a:srgbClr>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zh-CN" altLang="zh-CN" sz="1800"/>
          </a:p>
        </p:txBody>
      </p:sp>
      <p:sp>
        <p:nvSpPr>
          <p:cNvPr id="4099" name="Rectangle 3"/>
          <p:cNvSpPr>
            <a:spLocks noGrp="1" noChangeArrowheads="1"/>
          </p:cNvSpPr>
          <p:nvPr>
            <p:ph type="body" idx="1"/>
          </p:nvPr>
        </p:nvSpPr>
        <p:spPr bwMode="auto">
          <a:xfrm>
            <a:off x="990600" y="1143000"/>
            <a:ext cx="80010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
        <p:nvSpPr>
          <p:cNvPr id="2052" name="Rectangle 4"/>
          <p:cNvSpPr>
            <a:spLocks noGrp="1" noChangeArrowheads="1"/>
          </p:cNvSpPr>
          <p:nvPr>
            <p:ph type="dt" sz="half" idx="2"/>
          </p:nvPr>
        </p:nvSpPr>
        <p:spPr bwMode="auto">
          <a:xfrm>
            <a:off x="457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defRPr sz="1400"/>
            </a:lvl1pPr>
          </a:lstStyle>
          <a:p>
            <a:pPr>
              <a:defRPr/>
            </a:pPr>
            <a:endParaRPr lang="zh-CN" altLang="zh-CN"/>
          </a:p>
        </p:txBody>
      </p:sp>
      <p:sp>
        <p:nvSpPr>
          <p:cNvPr id="2053" name="Rectangle 5"/>
          <p:cNvSpPr>
            <a:spLocks noGrp="1" noChangeArrowheads="1"/>
          </p:cNvSpPr>
          <p:nvPr>
            <p:ph type="ftr" sz="quarter" idx="3"/>
          </p:nvPr>
        </p:nvSpPr>
        <p:spPr bwMode="auto">
          <a:xfrm>
            <a:off x="3124200" y="6245225"/>
            <a:ext cx="2895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ctr" eaLnBrk="1" hangingPunct="1">
              <a:defRPr sz="1400"/>
            </a:lvl1pPr>
          </a:lstStyle>
          <a:p>
            <a:pPr>
              <a:defRPr/>
            </a:pPr>
            <a:endParaRPr lang="zh-CN" altLang="zh-CN"/>
          </a:p>
        </p:txBody>
      </p:sp>
      <p:sp>
        <p:nvSpPr>
          <p:cNvPr id="2054" name="Rectangle 6"/>
          <p:cNvSpPr>
            <a:spLocks noGrp="1" noChangeArrowheads="1"/>
          </p:cNvSpPr>
          <p:nvPr>
            <p:ph type="sldNum" sz="quarter" idx="4"/>
          </p:nvPr>
        </p:nvSpPr>
        <p:spPr bwMode="auto">
          <a:xfrm>
            <a:off x="6553200" y="6245225"/>
            <a:ext cx="213360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09F4F46C-9598-4047-862B-17C732A0D03C}" type="slidenum">
              <a:rPr lang="zh-CN" altLang="zh-CN"/>
              <a:pPr>
                <a:defRPr/>
              </a:pPr>
              <a:t>‹#›</a:t>
            </a:fld>
            <a:endParaRPr lang="zh-CN" altLang="zh-CN"/>
          </a:p>
        </p:txBody>
      </p:sp>
      <p:pic>
        <p:nvPicPr>
          <p:cNvPr id="2055" name="Picture 11" descr="a_1"/>
          <p:cNvPicPr>
            <a:picLocks noChangeAspect="1" noChangeArrowheads="1"/>
          </p:cNvPicPr>
          <p:nvPr/>
        </p:nvPicPr>
        <p:blipFill>
          <a:blip r:embed="rId13">
            <a:extLst>
              <a:ext uri="{28A0092B-C50C-407E-A947-70E740481C1C}">
                <a14:useLocalDpi xmlns:a14="http://schemas.microsoft.com/office/drawing/2010/main" val="0"/>
              </a:ext>
            </a:extLst>
          </a:blip>
          <a:srcRect l="2174"/>
          <a:stretch>
            <a:fillRect/>
          </a:stretch>
        </p:blipFill>
        <p:spPr bwMode="auto">
          <a:xfrm>
            <a:off x="685800" y="914400"/>
            <a:ext cx="8458200" cy="4964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4" name="Rectangle 13"/>
          <p:cNvSpPr>
            <a:spLocks noChangeArrowheads="1"/>
          </p:cNvSpPr>
          <p:nvPr/>
        </p:nvSpPr>
        <p:spPr bwMode="auto">
          <a:xfrm>
            <a:off x="0" y="0"/>
            <a:ext cx="9144000" cy="914400"/>
          </a:xfrm>
          <a:prstGeom prst="rect">
            <a:avLst/>
          </a:prstGeom>
          <a:gradFill rotWithShape="1">
            <a:gsLst>
              <a:gs pos="0">
                <a:srgbClr val="81CFEB"/>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zh-CN" altLang="zh-CN" sz="1800"/>
          </a:p>
        </p:txBody>
      </p:sp>
      <p:sp>
        <p:nvSpPr>
          <p:cNvPr id="4105" name="Rectangle 2"/>
          <p:cNvSpPr>
            <a:spLocks noGrp="1" noChangeArrowheads="1"/>
          </p:cNvSpPr>
          <p:nvPr>
            <p:ph type="title"/>
          </p:nvPr>
        </p:nvSpPr>
        <p:spPr bwMode="auto">
          <a:xfrm>
            <a:off x="1066800" y="457200"/>
            <a:ext cx="6096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grpSp>
        <p:nvGrpSpPr>
          <p:cNvPr id="4106" name="Group 10"/>
          <p:cNvGrpSpPr>
            <a:grpSpLocks/>
          </p:cNvGrpSpPr>
          <p:nvPr/>
        </p:nvGrpSpPr>
        <p:grpSpPr bwMode="auto">
          <a:xfrm rot="10800000">
            <a:off x="8153400" y="0"/>
            <a:ext cx="990600" cy="914400"/>
            <a:chOff x="0" y="0"/>
            <a:chExt cx="546" cy="543"/>
          </a:xfrm>
        </p:grpSpPr>
        <p:sp>
          <p:nvSpPr>
            <p:cNvPr id="4113" name="Rectangle 14"/>
            <p:cNvSpPr>
              <a:spLocks noChangeArrowheads="1"/>
            </p:cNvSpPr>
            <p:nvPr userDrawn="1"/>
          </p:nvSpPr>
          <p:spPr bwMode="auto">
            <a:xfrm rot="-5400000">
              <a:off x="1" y="-1"/>
              <a:ext cx="165" cy="168"/>
            </a:xfrm>
            <a:prstGeom prst="rect">
              <a:avLst/>
            </a:prstGeom>
            <a:solidFill>
              <a:srgbClr val="297CDD">
                <a:alpha val="89803"/>
              </a:srgbClr>
            </a:solidFill>
            <a:ln w="19050">
              <a:solidFill>
                <a:schemeClr val="bg1">
                  <a:alpha val="70195"/>
                </a:schemeClr>
              </a:solidFill>
              <a:miter lim="800000"/>
              <a:headEnd/>
              <a:tailEnd/>
            </a:ln>
          </p:spPr>
          <p:txBody>
            <a:bodyPr rot="10800000" vert="eaVert" wrap="none" anchor="ctr"/>
            <a:lstStyle/>
            <a:p>
              <a:pPr eaLnBrk="1" hangingPunct="1"/>
              <a:endParaRPr lang="zh-CN" altLang="zh-CN" sz="1800"/>
            </a:p>
          </p:txBody>
        </p:sp>
        <p:sp>
          <p:nvSpPr>
            <p:cNvPr id="4114" name="Rectangle 15"/>
            <p:cNvSpPr>
              <a:spLocks noChangeArrowheads="1"/>
            </p:cNvSpPr>
            <p:nvPr userDrawn="1"/>
          </p:nvSpPr>
          <p:spPr bwMode="auto">
            <a:xfrm rot="-5400000">
              <a:off x="190" y="-1"/>
              <a:ext cx="165" cy="168"/>
            </a:xfrm>
            <a:prstGeom prst="rect">
              <a:avLst/>
            </a:prstGeom>
            <a:solidFill>
              <a:srgbClr val="297CDD">
                <a:alpha val="59999"/>
              </a:srgbClr>
            </a:solidFill>
            <a:ln w="19050">
              <a:solidFill>
                <a:schemeClr val="bg1">
                  <a:alpha val="70195"/>
                </a:schemeClr>
              </a:solidFill>
              <a:miter lim="800000"/>
              <a:headEnd/>
              <a:tailEnd/>
            </a:ln>
          </p:spPr>
          <p:txBody>
            <a:bodyPr rot="10800000" vert="eaVert" wrap="none" anchor="ctr"/>
            <a:lstStyle/>
            <a:p>
              <a:pPr eaLnBrk="1" hangingPunct="1"/>
              <a:endParaRPr lang="zh-CN" altLang="zh-CN" sz="1800"/>
            </a:p>
          </p:txBody>
        </p:sp>
        <p:sp>
          <p:nvSpPr>
            <p:cNvPr id="4115" name="Rectangle 16"/>
            <p:cNvSpPr>
              <a:spLocks noChangeArrowheads="1"/>
            </p:cNvSpPr>
            <p:nvPr userDrawn="1"/>
          </p:nvSpPr>
          <p:spPr bwMode="auto">
            <a:xfrm rot="-5400000">
              <a:off x="378" y="-1"/>
              <a:ext cx="165" cy="168"/>
            </a:xfrm>
            <a:prstGeom prst="rect">
              <a:avLst/>
            </a:prstGeom>
            <a:solidFill>
              <a:srgbClr val="297CDD">
                <a:alpha val="85097"/>
              </a:srgbClr>
            </a:solidFill>
            <a:ln w="19050">
              <a:solidFill>
                <a:schemeClr val="bg1">
                  <a:alpha val="70195"/>
                </a:schemeClr>
              </a:solidFill>
              <a:miter lim="800000"/>
              <a:headEnd/>
              <a:tailEnd/>
            </a:ln>
          </p:spPr>
          <p:txBody>
            <a:bodyPr rot="10800000" vert="eaVert" wrap="none" anchor="ctr"/>
            <a:lstStyle/>
            <a:p>
              <a:pPr eaLnBrk="1" hangingPunct="1"/>
              <a:endParaRPr lang="zh-CN" altLang="zh-CN" sz="1800"/>
            </a:p>
          </p:txBody>
        </p:sp>
        <p:sp>
          <p:nvSpPr>
            <p:cNvPr id="4116" name="Rectangle 17"/>
            <p:cNvSpPr>
              <a:spLocks noChangeArrowheads="1"/>
            </p:cNvSpPr>
            <p:nvPr userDrawn="1"/>
          </p:nvSpPr>
          <p:spPr bwMode="auto">
            <a:xfrm rot="-5400000">
              <a:off x="190" y="187"/>
              <a:ext cx="166" cy="168"/>
            </a:xfrm>
            <a:prstGeom prst="rect">
              <a:avLst/>
            </a:prstGeom>
            <a:solidFill>
              <a:srgbClr val="297CDD"/>
            </a:solidFill>
            <a:ln w="19050">
              <a:solidFill>
                <a:schemeClr val="bg1">
                  <a:alpha val="70195"/>
                </a:schemeClr>
              </a:solidFill>
              <a:miter lim="800000"/>
              <a:headEnd/>
              <a:tailEnd/>
            </a:ln>
          </p:spPr>
          <p:txBody>
            <a:bodyPr rot="10800000" vert="eaVert" wrap="none" anchor="ctr"/>
            <a:lstStyle/>
            <a:p>
              <a:pPr eaLnBrk="1" hangingPunct="1"/>
              <a:endParaRPr lang="zh-CN" altLang="zh-CN" sz="1800"/>
            </a:p>
          </p:txBody>
        </p:sp>
        <p:sp>
          <p:nvSpPr>
            <p:cNvPr id="4117" name="Rectangle 18"/>
            <p:cNvSpPr>
              <a:spLocks noChangeArrowheads="1"/>
            </p:cNvSpPr>
            <p:nvPr userDrawn="1"/>
          </p:nvSpPr>
          <p:spPr bwMode="auto">
            <a:xfrm rot="-5400000">
              <a:off x="1" y="189"/>
              <a:ext cx="166" cy="168"/>
            </a:xfrm>
            <a:prstGeom prst="rect">
              <a:avLst/>
            </a:prstGeom>
            <a:solidFill>
              <a:srgbClr val="297CDD">
                <a:alpha val="59999"/>
              </a:srgbClr>
            </a:solidFill>
            <a:ln w="19050">
              <a:solidFill>
                <a:schemeClr val="bg1">
                  <a:alpha val="70195"/>
                </a:schemeClr>
              </a:solidFill>
              <a:miter lim="800000"/>
              <a:headEnd/>
              <a:tailEnd/>
            </a:ln>
          </p:spPr>
          <p:txBody>
            <a:bodyPr rot="10800000" vert="eaVert" wrap="none" anchor="ctr"/>
            <a:lstStyle/>
            <a:p>
              <a:pPr eaLnBrk="1" hangingPunct="1"/>
              <a:endParaRPr lang="zh-CN" altLang="zh-CN" sz="1800"/>
            </a:p>
          </p:txBody>
        </p:sp>
        <p:sp>
          <p:nvSpPr>
            <p:cNvPr id="4118" name="Rectangle 19"/>
            <p:cNvSpPr>
              <a:spLocks noChangeArrowheads="1"/>
            </p:cNvSpPr>
            <p:nvPr userDrawn="1"/>
          </p:nvSpPr>
          <p:spPr bwMode="auto">
            <a:xfrm rot="-5400000">
              <a:off x="1" y="378"/>
              <a:ext cx="165" cy="168"/>
            </a:xfrm>
            <a:prstGeom prst="rect">
              <a:avLst/>
            </a:prstGeom>
            <a:solidFill>
              <a:srgbClr val="297CDD">
                <a:alpha val="89803"/>
              </a:srgbClr>
            </a:solidFill>
            <a:ln w="19050">
              <a:solidFill>
                <a:schemeClr val="bg1">
                  <a:alpha val="70195"/>
                </a:schemeClr>
              </a:solidFill>
              <a:miter lim="800000"/>
              <a:headEnd/>
              <a:tailEnd/>
            </a:ln>
          </p:spPr>
          <p:txBody>
            <a:bodyPr rot="10800000" vert="eaVert" wrap="none" anchor="ctr"/>
            <a:lstStyle/>
            <a:p>
              <a:pPr eaLnBrk="1" hangingPunct="1"/>
              <a:endParaRPr lang="zh-CN" altLang="zh-CN" sz="1800"/>
            </a:p>
          </p:txBody>
        </p:sp>
      </p:grpSp>
      <p:sp>
        <p:nvSpPr>
          <p:cNvPr id="4107" name="Rectangle 26"/>
          <p:cNvSpPr>
            <a:spLocks noChangeArrowheads="1"/>
          </p:cNvSpPr>
          <p:nvPr/>
        </p:nvSpPr>
        <p:spPr bwMode="auto">
          <a:xfrm>
            <a:off x="269875" y="0"/>
            <a:ext cx="284163" cy="6889750"/>
          </a:xfrm>
          <a:prstGeom prst="rect">
            <a:avLst/>
          </a:prstGeom>
          <a:solidFill>
            <a:srgbClr val="4A9ACC">
              <a:alpha val="7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zh-CN" altLang="zh-CN" sz="1800"/>
          </a:p>
        </p:txBody>
      </p:sp>
      <p:sp>
        <p:nvSpPr>
          <p:cNvPr id="4108" name="Rectangle 27"/>
          <p:cNvSpPr>
            <a:spLocks noChangeArrowheads="1"/>
          </p:cNvSpPr>
          <p:nvPr/>
        </p:nvSpPr>
        <p:spPr bwMode="auto">
          <a:xfrm>
            <a:off x="-11113" y="0"/>
            <a:ext cx="328613" cy="6884988"/>
          </a:xfrm>
          <a:prstGeom prst="rect">
            <a:avLst/>
          </a:prstGeom>
          <a:gradFill rotWithShape="1">
            <a:gsLst>
              <a:gs pos="0">
                <a:srgbClr val="152C3A"/>
              </a:gs>
              <a:gs pos="100000">
                <a:srgbClr val="4A9ACC"/>
              </a:gs>
            </a:gsLst>
            <a:lin ang="27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zh-CN" altLang="zh-CN" sz="1800"/>
          </a:p>
        </p:txBody>
      </p:sp>
      <p:sp>
        <p:nvSpPr>
          <p:cNvPr id="4109" name="Rectangle 28"/>
          <p:cNvSpPr>
            <a:spLocks noChangeArrowheads="1"/>
          </p:cNvSpPr>
          <p:nvPr/>
        </p:nvSpPr>
        <p:spPr bwMode="auto">
          <a:xfrm>
            <a:off x="749300" y="23813"/>
            <a:ext cx="71438" cy="6872287"/>
          </a:xfrm>
          <a:prstGeom prst="rect">
            <a:avLst/>
          </a:prstGeom>
          <a:solidFill>
            <a:srgbClr val="4A9ACC">
              <a:alpha val="20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zh-CN" altLang="zh-CN" sz="1800"/>
          </a:p>
        </p:txBody>
      </p:sp>
      <p:sp>
        <p:nvSpPr>
          <p:cNvPr id="4110" name="Rectangle 29"/>
          <p:cNvSpPr>
            <a:spLocks noChangeArrowheads="1"/>
          </p:cNvSpPr>
          <p:nvPr/>
        </p:nvSpPr>
        <p:spPr bwMode="auto">
          <a:xfrm>
            <a:off x="508000" y="0"/>
            <a:ext cx="168275" cy="6865938"/>
          </a:xfrm>
          <a:prstGeom prst="rect">
            <a:avLst/>
          </a:prstGeom>
          <a:solidFill>
            <a:srgbClr val="4A9ACC">
              <a:alpha val="5411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zh-CN" altLang="zh-CN" sz="1800"/>
          </a:p>
        </p:txBody>
      </p:sp>
      <p:sp>
        <p:nvSpPr>
          <p:cNvPr id="4111" name="Rectangle 30"/>
          <p:cNvSpPr>
            <a:spLocks noChangeArrowheads="1"/>
          </p:cNvSpPr>
          <p:nvPr/>
        </p:nvSpPr>
        <p:spPr bwMode="auto">
          <a:xfrm>
            <a:off x="685800" y="0"/>
            <a:ext cx="114300" cy="6872288"/>
          </a:xfrm>
          <a:prstGeom prst="rect">
            <a:avLst/>
          </a:prstGeom>
          <a:solidFill>
            <a:srgbClr val="4A9ACC">
              <a:alpha val="3686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endParaRPr lang="zh-CN" altLang="zh-CN" sz="1800"/>
          </a:p>
        </p:txBody>
      </p:sp>
      <p:pic>
        <p:nvPicPr>
          <p:cNvPr id="4112" name="Picture 22" descr="天津财经大学校徽"/>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896100" y="6400800"/>
            <a:ext cx="2247900"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Ls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2055"/>
                                        </p:tgtEl>
                                        <p:attrNameLst>
                                          <p:attrName>style.visibility</p:attrName>
                                        </p:attrNameLst>
                                      </p:cBhvr>
                                      <p:to>
                                        <p:strVal val="visible"/>
                                      </p:to>
                                    </p:set>
                                    <p:animEffect transition="in" filter="wipe(up)">
                                      <p:cBhvr>
                                        <p:cTn id="7" dur="500"/>
                                        <p:tgtEl>
                                          <p:spTgt spid="20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fontAlgn="base">
        <a:spcBef>
          <a:spcPct val="0"/>
        </a:spcBef>
        <a:spcAft>
          <a:spcPct val="0"/>
        </a:spcAft>
        <a:defRPr sz="3200" b="1">
          <a:solidFill>
            <a:schemeClr val="tx2"/>
          </a:solidFill>
          <a:latin typeface="+mj-lt"/>
          <a:ea typeface="+mj-ea"/>
          <a:cs typeface="+mj-cs"/>
        </a:defRPr>
      </a:lvl1pPr>
      <a:lvl2pPr algn="l" rtl="0" fontAlgn="base">
        <a:spcBef>
          <a:spcPct val="0"/>
        </a:spcBef>
        <a:spcAft>
          <a:spcPct val="0"/>
        </a:spcAft>
        <a:defRPr sz="3200" b="1">
          <a:solidFill>
            <a:schemeClr val="tx2"/>
          </a:solidFill>
          <a:latin typeface="Arial" pitchFamily="34" charset="0"/>
          <a:ea typeface="华文中宋" pitchFamily="2" charset="-122"/>
        </a:defRPr>
      </a:lvl2pPr>
      <a:lvl3pPr algn="l" rtl="0" fontAlgn="base">
        <a:spcBef>
          <a:spcPct val="0"/>
        </a:spcBef>
        <a:spcAft>
          <a:spcPct val="0"/>
        </a:spcAft>
        <a:defRPr sz="3200" b="1">
          <a:solidFill>
            <a:schemeClr val="tx2"/>
          </a:solidFill>
          <a:latin typeface="Arial" pitchFamily="34" charset="0"/>
          <a:ea typeface="华文中宋" pitchFamily="2" charset="-122"/>
        </a:defRPr>
      </a:lvl3pPr>
      <a:lvl4pPr algn="l" rtl="0" fontAlgn="base">
        <a:spcBef>
          <a:spcPct val="0"/>
        </a:spcBef>
        <a:spcAft>
          <a:spcPct val="0"/>
        </a:spcAft>
        <a:defRPr sz="3200" b="1">
          <a:solidFill>
            <a:schemeClr val="tx2"/>
          </a:solidFill>
          <a:latin typeface="Arial" pitchFamily="34" charset="0"/>
          <a:ea typeface="华文中宋" pitchFamily="2" charset="-122"/>
        </a:defRPr>
      </a:lvl4pPr>
      <a:lvl5pPr algn="l" rtl="0" fontAlgn="base">
        <a:spcBef>
          <a:spcPct val="0"/>
        </a:spcBef>
        <a:spcAft>
          <a:spcPct val="0"/>
        </a:spcAft>
        <a:defRPr sz="3200" b="1">
          <a:solidFill>
            <a:schemeClr val="tx2"/>
          </a:solidFill>
          <a:latin typeface="Arial" pitchFamily="34" charset="0"/>
          <a:ea typeface="华文中宋" pitchFamily="2" charset="-122"/>
        </a:defRPr>
      </a:lvl5pPr>
      <a:lvl6pPr marL="457200" algn="l" rtl="0" eaLnBrk="1" fontAlgn="base" hangingPunct="1">
        <a:spcBef>
          <a:spcPct val="0"/>
        </a:spcBef>
        <a:spcAft>
          <a:spcPct val="0"/>
        </a:spcAft>
        <a:defRPr sz="3200" b="1">
          <a:solidFill>
            <a:schemeClr val="tx2"/>
          </a:solidFill>
          <a:latin typeface="Arial" pitchFamily="34" charset="0"/>
          <a:ea typeface="华文中宋" pitchFamily="2" charset="-122"/>
        </a:defRPr>
      </a:lvl6pPr>
      <a:lvl7pPr marL="914400" algn="l" rtl="0" eaLnBrk="1" fontAlgn="base" hangingPunct="1">
        <a:spcBef>
          <a:spcPct val="0"/>
        </a:spcBef>
        <a:spcAft>
          <a:spcPct val="0"/>
        </a:spcAft>
        <a:defRPr sz="3200" b="1">
          <a:solidFill>
            <a:schemeClr val="tx2"/>
          </a:solidFill>
          <a:latin typeface="Arial" pitchFamily="34" charset="0"/>
          <a:ea typeface="华文中宋" pitchFamily="2" charset="-122"/>
        </a:defRPr>
      </a:lvl7pPr>
      <a:lvl8pPr marL="1371600" algn="l" rtl="0" eaLnBrk="1" fontAlgn="base" hangingPunct="1">
        <a:spcBef>
          <a:spcPct val="0"/>
        </a:spcBef>
        <a:spcAft>
          <a:spcPct val="0"/>
        </a:spcAft>
        <a:defRPr sz="3200" b="1">
          <a:solidFill>
            <a:schemeClr val="tx2"/>
          </a:solidFill>
          <a:latin typeface="Arial" pitchFamily="34" charset="0"/>
          <a:ea typeface="华文中宋" pitchFamily="2" charset="-122"/>
        </a:defRPr>
      </a:lvl8pPr>
      <a:lvl9pPr marL="1828800" algn="l" rtl="0" eaLnBrk="1" fontAlgn="base" hangingPunct="1">
        <a:spcBef>
          <a:spcPct val="0"/>
        </a:spcBef>
        <a:spcAft>
          <a:spcPct val="0"/>
        </a:spcAft>
        <a:defRPr sz="3200" b="1">
          <a:solidFill>
            <a:schemeClr val="tx2"/>
          </a:solidFill>
          <a:latin typeface="Arial" pitchFamily="34" charset="0"/>
          <a:ea typeface="华文中宋" pitchFamily="2" charset="-122"/>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18434" name="Picture 1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12" descr="a_1"/>
          <p:cNvPicPr>
            <a:picLocks noChangeAspect="1" noChangeArrowheads="1"/>
          </p:cNvPicPr>
          <p:nvPr/>
        </p:nvPicPr>
        <p:blipFill>
          <a:blip r:embed="rId14">
            <a:extLst>
              <a:ext uri="{28A0092B-C50C-407E-A947-70E740481C1C}">
                <a14:useLocalDpi xmlns:a14="http://schemas.microsoft.com/office/drawing/2010/main" val="0"/>
              </a:ext>
            </a:extLst>
          </a:blip>
          <a:srcRect l="2174"/>
          <a:stretch>
            <a:fillRect/>
          </a:stretch>
        </p:blipFill>
        <p:spPr bwMode="auto">
          <a:xfrm>
            <a:off x="0" y="0"/>
            <a:ext cx="9144000" cy="530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22"/>
          <p:cNvSpPr>
            <a:spLocks noChangeArrowheads="1"/>
          </p:cNvSpPr>
          <p:nvPr/>
        </p:nvSpPr>
        <p:spPr bwMode="auto">
          <a:xfrm>
            <a:off x="0" y="2590800"/>
            <a:ext cx="9144000" cy="1066800"/>
          </a:xfrm>
          <a:prstGeom prst="rect">
            <a:avLst/>
          </a:prstGeom>
          <a:gradFill rotWithShape="1">
            <a:gsLst>
              <a:gs pos="0">
                <a:srgbClr val="3191D3"/>
              </a:gs>
              <a:gs pos="100000">
                <a:srgbClr val="174362"/>
              </a:gs>
            </a:gsLst>
            <a:lin ang="5400000" scaled="1"/>
          </a:gradFill>
          <a:ln w="9525">
            <a:noFill/>
            <a:miter lim="800000"/>
            <a:headEnd/>
            <a:tailEnd/>
          </a:ln>
        </p:spPr>
        <p:txBody>
          <a:bodyPr wrap="none" anchor="ctr"/>
          <a:lstStyle/>
          <a:p>
            <a:pPr algn="l" eaLnBrk="1" hangingPunct="1">
              <a:defRPr/>
            </a:pPr>
            <a:endParaRPr lang="zh-CN" altLang="zh-CN" sz="1800">
              <a:solidFill>
                <a:srgbClr val="000000"/>
              </a:solidFill>
              <a:latin typeface="Arial"/>
              <a:ea typeface="宋体"/>
            </a:endParaRPr>
          </a:p>
        </p:txBody>
      </p:sp>
      <p:sp>
        <p:nvSpPr>
          <p:cNvPr id="1029" name="Line 26"/>
          <p:cNvSpPr>
            <a:spLocks noChangeShapeType="1"/>
          </p:cNvSpPr>
          <p:nvPr/>
        </p:nvSpPr>
        <p:spPr bwMode="auto">
          <a:xfrm>
            <a:off x="0" y="3657600"/>
            <a:ext cx="9144000" cy="0"/>
          </a:xfrm>
          <a:prstGeom prst="line">
            <a:avLst/>
          </a:prstGeom>
          <a:noFill/>
          <a:ln w="38100">
            <a:solidFill>
              <a:srgbClr val="FFFFFF"/>
            </a:solidFill>
            <a:round/>
            <a:headEnd/>
            <a:tailEnd/>
          </a:ln>
        </p:spPr>
        <p:txBody>
          <a:bodyPr/>
          <a:lstStyle/>
          <a:p>
            <a:pPr algn="l">
              <a:defRPr/>
            </a:pPr>
            <a:endParaRPr lang="zh-CN" altLang="en-US" sz="4800">
              <a:solidFill>
                <a:srgbClr val="000000"/>
              </a:solidFill>
              <a:latin typeface="Arial"/>
              <a:ea typeface="宋体"/>
            </a:endParaRPr>
          </a:p>
        </p:txBody>
      </p:sp>
      <p:sp>
        <p:nvSpPr>
          <p:cNvPr id="1030" name="Line 27"/>
          <p:cNvSpPr>
            <a:spLocks noChangeShapeType="1"/>
          </p:cNvSpPr>
          <p:nvPr/>
        </p:nvSpPr>
        <p:spPr bwMode="auto">
          <a:xfrm>
            <a:off x="0" y="2590800"/>
            <a:ext cx="9144000" cy="0"/>
          </a:xfrm>
          <a:prstGeom prst="line">
            <a:avLst/>
          </a:prstGeom>
          <a:noFill/>
          <a:ln w="38100">
            <a:solidFill>
              <a:srgbClr val="FFFFFF"/>
            </a:solidFill>
            <a:round/>
            <a:headEnd/>
            <a:tailEnd/>
          </a:ln>
        </p:spPr>
        <p:txBody>
          <a:bodyPr/>
          <a:lstStyle/>
          <a:p>
            <a:pPr algn="l">
              <a:defRPr/>
            </a:pPr>
            <a:endParaRPr lang="zh-CN" altLang="en-US" sz="4800">
              <a:solidFill>
                <a:srgbClr val="000000"/>
              </a:solidFill>
              <a:latin typeface="Arial"/>
              <a:ea typeface="宋体"/>
            </a:endParaRPr>
          </a:p>
        </p:txBody>
      </p:sp>
      <p:sp>
        <p:nvSpPr>
          <p:cNvPr id="1031" name="Rectangle 29"/>
          <p:cNvSpPr>
            <a:spLocks noChangeArrowheads="1"/>
          </p:cNvSpPr>
          <p:nvPr/>
        </p:nvSpPr>
        <p:spPr bwMode="auto">
          <a:xfrm>
            <a:off x="0" y="0"/>
            <a:ext cx="9142413" cy="1447800"/>
          </a:xfrm>
          <a:prstGeom prst="rect">
            <a:avLst/>
          </a:prstGeom>
          <a:gradFill rotWithShape="1">
            <a:gsLst>
              <a:gs pos="0">
                <a:srgbClr val="81CFEB">
                  <a:alpha val="18999"/>
                </a:srgbClr>
              </a:gs>
              <a:gs pos="100000">
                <a:srgbClr val="FFFFFF"/>
              </a:gs>
            </a:gsLst>
            <a:lin ang="5400000" scaled="1"/>
          </a:gradFill>
          <a:ln w="9525">
            <a:noFill/>
            <a:miter lim="800000"/>
            <a:headEnd/>
            <a:tailEnd/>
          </a:ln>
        </p:spPr>
        <p:txBody>
          <a:bodyPr wrap="none" anchor="ctr"/>
          <a:lstStyle/>
          <a:p>
            <a:pPr algn="l" eaLnBrk="1" hangingPunct="1">
              <a:defRPr/>
            </a:pPr>
            <a:endParaRPr lang="zh-CN" altLang="zh-CN" sz="1800">
              <a:solidFill>
                <a:srgbClr val="000000"/>
              </a:solidFill>
              <a:latin typeface="Arial"/>
              <a:ea typeface="宋体"/>
            </a:endParaRPr>
          </a:p>
        </p:txBody>
      </p:sp>
      <p:sp>
        <p:nvSpPr>
          <p:cNvPr id="1032" name="Rectangle 33"/>
          <p:cNvSpPr>
            <a:spLocks noChangeArrowheads="1"/>
          </p:cNvSpPr>
          <p:nvPr/>
        </p:nvSpPr>
        <p:spPr bwMode="auto">
          <a:xfrm>
            <a:off x="0" y="1447800"/>
            <a:ext cx="9144000" cy="1143000"/>
          </a:xfrm>
          <a:prstGeom prst="rect">
            <a:avLst/>
          </a:prstGeom>
          <a:solidFill>
            <a:srgbClr val="FFFFFF"/>
          </a:solidFill>
          <a:ln w="9525">
            <a:noFill/>
            <a:miter lim="800000"/>
            <a:headEnd/>
            <a:tailEnd/>
          </a:ln>
        </p:spPr>
        <p:txBody>
          <a:bodyPr wrap="none" anchor="ctr"/>
          <a:lstStyle/>
          <a:p>
            <a:pPr algn="l" eaLnBrk="1" hangingPunct="1">
              <a:defRPr/>
            </a:pPr>
            <a:endParaRPr lang="zh-CN" altLang="zh-CN" sz="1800">
              <a:solidFill>
                <a:srgbClr val="000000"/>
              </a:solidFill>
              <a:latin typeface="Arial"/>
              <a:ea typeface="宋体"/>
            </a:endParaRPr>
          </a:p>
        </p:txBody>
      </p:sp>
      <p:sp>
        <p:nvSpPr>
          <p:cNvPr id="1033" name="Line 34"/>
          <p:cNvSpPr>
            <a:spLocks noChangeShapeType="1"/>
          </p:cNvSpPr>
          <p:nvPr/>
        </p:nvSpPr>
        <p:spPr bwMode="auto">
          <a:xfrm>
            <a:off x="0" y="2590800"/>
            <a:ext cx="9144000" cy="0"/>
          </a:xfrm>
          <a:prstGeom prst="line">
            <a:avLst/>
          </a:prstGeom>
          <a:noFill/>
          <a:ln w="38100">
            <a:solidFill>
              <a:srgbClr val="FFFFFF"/>
            </a:solidFill>
            <a:round/>
            <a:headEnd/>
            <a:tailEnd/>
          </a:ln>
        </p:spPr>
        <p:txBody>
          <a:bodyPr/>
          <a:lstStyle/>
          <a:p>
            <a:pPr algn="l">
              <a:defRPr/>
            </a:pPr>
            <a:endParaRPr lang="zh-CN" altLang="en-US" sz="4800">
              <a:solidFill>
                <a:srgbClr val="000000"/>
              </a:solidFill>
              <a:latin typeface="Arial"/>
              <a:ea typeface="宋体"/>
            </a:endParaRPr>
          </a:p>
        </p:txBody>
      </p:sp>
      <p:sp>
        <p:nvSpPr>
          <p:cNvPr id="18442" name="Rectangle 2"/>
          <p:cNvSpPr>
            <a:spLocks noGrp="1" noChangeArrowheads="1"/>
          </p:cNvSpPr>
          <p:nvPr>
            <p:ph type="title"/>
          </p:nvPr>
        </p:nvSpPr>
        <p:spPr bwMode="auto">
          <a:xfrm>
            <a:off x="1066800" y="152400"/>
            <a:ext cx="6096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1035" name="Rectangle 4"/>
          <p:cNvSpPr>
            <a:spLocks noGrp="1" noChangeArrowheads="1"/>
          </p:cNvSpPr>
          <p:nvPr>
            <p:ph type="dt" sz="half" idx="2"/>
          </p:nvPr>
        </p:nvSpPr>
        <p:spPr bwMode="auto">
          <a:xfrm>
            <a:off x="457200" y="6245225"/>
            <a:ext cx="2133600" cy="476250"/>
          </a:xfrm>
          <a:prstGeom prst="rect">
            <a:avLst/>
          </a:prstGeom>
          <a:noFill/>
          <a:ln>
            <a:noFill/>
          </a:ln>
          <a:extLst/>
        </p:spPr>
        <p:txBody>
          <a:bodyPr vert="horz" wrap="square" lIns="91440" tIns="45720" rIns="91440" bIns="45720" numCol="1" anchor="t" anchorCtr="0" compatLnSpc="1">
            <a:prstTxWarp prst="textNoShape">
              <a:avLst/>
            </a:prstTxWarp>
          </a:bodyPr>
          <a:lstStyle>
            <a:lvl1pPr eaLnBrk="1" hangingPunct="1">
              <a:defRPr sz="1400">
                <a:latin typeface="Arial" pitchFamily="34" charset="0"/>
                <a:ea typeface="宋体" pitchFamily="2" charset="-122"/>
              </a:defRPr>
            </a:lvl1pPr>
          </a:lstStyle>
          <a:p>
            <a:pPr algn="l">
              <a:defRPr/>
            </a:pPr>
            <a:endParaRPr lang="zh-CN" altLang="zh-CN">
              <a:solidFill>
                <a:srgbClr val="000000"/>
              </a:solidFill>
            </a:endParaRPr>
          </a:p>
        </p:txBody>
      </p:sp>
      <p:sp>
        <p:nvSpPr>
          <p:cNvPr id="1036" name="Rectangle 5"/>
          <p:cNvSpPr>
            <a:spLocks noGrp="1" noChangeArrowheads="1"/>
          </p:cNvSpPr>
          <p:nvPr>
            <p:ph type="ftr" sz="quarter" idx="3"/>
          </p:nvPr>
        </p:nvSpPr>
        <p:spPr bwMode="auto">
          <a:xfrm>
            <a:off x="3124200" y="6245225"/>
            <a:ext cx="2895600" cy="476250"/>
          </a:xfrm>
          <a:prstGeom prst="rect">
            <a:avLst/>
          </a:prstGeom>
          <a:noFill/>
          <a:ln>
            <a:noFill/>
          </a:ln>
          <a:extLst/>
        </p:spPr>
        <p:txBody>
          <a:bodyPr vert="horz" wrap="square" lIns="91440" tIns="45720" rIns="91440" bIns="45720" numCol="1" anchor="t" anchorCtr="0" compatLnSpc="1">
            <a:prstTxWarp prst="textNoShape">
              <a:avLst/>
            </a:prstTxWarp>
          </a:bodyPr>
          <a:lstStyle>
            <a:lvl1pPr algn="ctr" eaLnBrk="1" hangingPunct="1">
              <a:defRPr sz="1400">
                <a:latin typeface="Arial" pitchFamily="34" charset="0"/>
                <a:ea typeface="宋体" pitchFamily="2" charset="-122"/>
              </a:defRPr>
            </a:lvl1pPr>
          </a:lstStyle>
          <a:p>
            <a:pPr>
              <a:defRPr/>
            </a:pPr>
            <a:endParaRPr lang="zh-CN" altLang="zh-CN">
              <a:solidFill>
                <a:srgbClr val="000000"/>
              </a:solidFill>
            </a:endParaRPr>
          </a:p>
        </p:txBody>
      </p:sp>
      <p:pic>
        <p:nvPicPr>
          <p:cNvPr id="18445" name="Picture 13" descr="天津财经大学校徽"/>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981200" y="1295400"/>
            <a:ext cx="5105400"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6" name="Picture 14" descr="026s"/>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334000" y="5943600"/>
            <a:ext cx="12192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7" name="Picture 15" descr="024s"/>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553200" y="5943600"/>
            <a:ext cx="13081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8" name="Picture 16" descr="040s"/>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7848600" y="5943600"/>
            <a:ext cx="1295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9" name="Picture 17" descr="tjufe-5"/>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7848600" y="5029200"/>
            <a:ext cx="1295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50" name="Picture 18" descr="tjufe-6"/>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848600" y="4191000"/>
            <a:ext cx="1295400" cy="86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51" name="Picture 19" descr="tjufe-4"/>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6565900" y="5041900"/>
            <a:ext cx="1274763" cy="90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78170721"/>
      </p:ext>
    </p:extLst>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60" r:id="rId5"/>
    <p:sldLayoutId id="2147483761" r:id="rId6"/>
    <p:sldLayoutId id="2147483762" r:id="rId7"/>
    <p:sldLayoutId id="2147483763" r:id="rId8"/>
    <p:sldLayoutId id="2147483764" r:id="rId9"/>
    <p:sldLayoutId id="2147483765" r:id="rId10"/>
    <p:sldLayoutId id="2147483766" r:id="rId11"/>
  </p:sldLayoutIdLs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wipe(up)">
                                      <p:cBhvr>
                                        <p:cTn id="7" dur="5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3200" b="1">
          <a:solidFill>
            <a:schemeClr val="tx2"/>
          </a:solidFill>
          <a:latin typeface="+mj-lt"/>
          <a:ea typeface="+mj-ea"/>
          <a:cs typeface="+mj-cs"/>
        </a:defRPr>
      </a:lvl1pPr>
      <a:lvl2pPr algn="l" rtl="0" eaLnBrk="0" fontAlgn="base" hangingPunct="0">
        <a:spcBef>
          <a:spcPct val="0"/>
        </a:spcBef>
        <a:spcAft>
          <a:spcPct val="0"/>
        </a:spcAft>
        <a:defRPr sz="3200" b="1">
          <a:solidFill>
            <a:schemeClr val="tx2"/>
          </a:solidFill>
          <a:latin typeface="Arial" pitchFamily="34" charset="0"/>
          <a:ea typeface="华文中宋" pitchFamily="2" charset="-122"/>
        </a:defRPr>
      </a:lvl2pPr>
      <a:lvl3pPr algn="l" rtl="0" eaLnBrk="0" fontAlgn="base" hangingPunct="0">
        <a:spcBef>
          <a:spcPct val="0"/>
        </a:spcBef>
        <a:spcAft>
          <a:spcPct val="0"/>
        </a:spcAft>
        <a:defRPr sz="3200" b="1">
          <a:solidFill>
            <a:schemeClr val="tx2"/>
          </a:solidFill>
          <a:latin typeface="Arial" pitchFamily="34" charset="0"/>
          <a:ea typeface="华文中宋" pitchFamily="2" charset="-122"/>
        </a:defRPr>
      </a:lvl3pPr>
      <a:lvl4pPr algn="l" rtl="0" eaLnBrk="0" fontAlgn="base" hangingPunct="0">
        <a:spcBef>
          <a:spcPct val="0"/>
        </a:spcBef>
        <a:spcAft>
          <a:spcPct val="0"/>
        </a:spcAft>
        <a:defRPr sz="3200" b="1">
          <a:solidFill>
            <a:schemeClr val="tx2"/>
          </a:solidFill>
          <a:latin typeface="Arial" pitchFamily="34" charset="0"/>
          <a:ea typeface="华文中宋" pitchFamily="2" charset="-122"/>
        </a:defRPr>
      </a:lvl4pPr>
      <a:lvl5pPr algn="l" rtl="0" eaLnBrk="0" fontAlgn="base" hangingPunct="0">
        <a:spcBef>
          <a:spcPct val="0"/>
        </a:spcBef>
        <a:spcAft>
          <a:spcPct val="0"/>
        </a:spcAft>
        <a:defRPr sz="3200" b="1">
          <a:solidFill>
            <a:schemeClr val="tx2"/>
          </a:solidFill>
          <a:latin typeface="Arial" pitchFamily="34" charset="0"/>
          <a:ea typeface="华文中宋" pitchFamily="2" charset="-122"/>
        </a:defRPr>
      </a:lvl5pPr>
      <a:lvl6pPr marL="457200" algn="l" rtl="0" eaLnBrk="0" fontAlgn="base" hangingPunct="0">
        <a:spcBef>
          <a:spcPct val="0"/>
        </a:spcBef>
        <a:spcAft>
          <a:spcPct val="0"/>
        </a:spcAft>
        <a:defRPr sz="3200" b="1">
          <a:solidFill>
            <a:schemeClr val="tx2"/>
          </a:solidFill>
          <a:latin typeface="Arial" pitchFamily="34" charset="0"/>
          <a:ea typeface="华文中宋" pitchFamily="2" charset="-122"/>
        </a:defRPr>
      </a:lvl6pPr>
      <a:lvl7pPr marL="914400" algn="l" rtl="0" eaLnBrk="0" fontAlgn="base" hangingPunct="0">
        <a:spcBef>
          <a:spcPct val="0"/>
        </a:spcBef>
        <a:spcAft>
          <a:spcPct val="0"/>
        </a:spcAft>
        <a:defRPr sz="3200" b="1">
          <a:solidFill>
            <a:schemeClr val="tx2"/>
          </a:solidFill>
          <a:latin typeface="Arial" pitchFamily="34" charset="0"/>
          <a:ea typeface="华文中宋" pitchFamily="2" charset="-122"/>
        </a:defRPr>
      </a:lvl7pPr>
      <a:lvl8pPr marL="1371600" algn="l" rtl="0" eaLnBrk="0" fontAlgn="base" hangingPunct="0">
        <a:spcBef>
          <a:spcPct val="0"/>
        </a:spcBef>
        <a:spcAft>
          <a:spcPct val="0"/>
        </a:spcAft>
        <a:defRPr sz="3200" b="1">
          <a:solidFill>
            <a:schemeClr val="tx2"/>
          </a:solidFill>
          <a:latin typeface="Arial" pitchFamily="34" charset="0"/>
          <a:ea typeface="华文中宋" pitchFamily="2" charset="-122"/>
        </a:defRPr>
      </a:lvl8pPr>
      <a:lvl9pPr marL="1828800" algn="l" rtl="0" eaLnBrk="0" fontAlgn="base" hangingPunct="0">
        <a:spcBef>
          <a:spcPct val="0"/>
        </a:spcBef>
        <a:spcAft>
          <a:spcPct val="0"/>
        </a:spcAft>
        <a:defRPr sz="3200" b="1">
          <a:solidFill>
            <a:schemeClr val="tx2"/>
          </a:solidFill>
          <a:latin typeface="Arial" pitchFamily="34" charset="0"/>
          <a:ea typeface="华文中宋"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eaLnBrk="0" fontAlgn="base" hangingPunct="0">
        <a:spcBef>
          <a:spcPct val="20000"/>
        </a:spcBef>
        <a:spcAft>
          <a:spcPct val="0"/>
        </a:spcAft>
        <a:buChar char="»"/>
        <a:defRPr sz="2000">
          <a:solidFill>
            <a:schemeClr val="tx1"/>
          </a:solidFill>
          <a:latin typeface="+mn-lt"/>
          <a:ea typeface="+mn-ea"/>
        </a:defRPr>
      </a:lvl6pPr>
      <a:lvl7pPr marL="2971800" indent="-228600" algn="l" rtl="0" eaLnBrk="0" fontAlgn="base" hangingPunct="0">
        <a:spcBef>
          <a:spcPct val="20000"/>
        </a:spcBef>
        <a:spcAft>
          <a:spcPct val="0"/>
        </a:spcAft>
        <a:buChar char="»"/>
        <a:defRPr sz="2000">
          <a:solidFill>
            <a:schemeClr val="tx1"/>
          </a:solidFill>
          <a:latin typeface="+mn-lt"/>
          <a:ea typeface="+mn-ea"/>
        </a:defRPr>
      </a:lvl7pPr>
      <a:lvl8pPr marL="3429000" indent="-228600" algn="l" rtl="0" eaLnBrk="0" fontAlgn="base" hangingPunct="0">
        <a:spcBef>
          <a:spcPct val="20000"/>
        </a:spcBef>
        <a:spcAft>
          <a:spcPct val="0"/>
        </a:spcAft>
        <a:buChar char="»"/>
        <a:defRPr sz="2000">
          <a:solidFill>
            <a:schemeClr val="tx1"/>
          </a:solidFill>
          <a:latin typeface="+mn-lt"/>
          <a:ea typeface="+mn-ea"/>
        </a:defRPr>
      </a:lvl8pPr>
      <a:lvl9pPr marL="3886200" indent="-228600" algn="l" rtl="0" eaLnBrk="0" fontAlgn="base" hangingPunct="0">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emf"/><Relationship Id="rId1" Type="http://schemas.openxmlformats.org/officeDocument/2006/relationships/slideLayout" Target="../slideLayouts/slideLayout13.xml"/><Relationship Id="rId6" Type="http://schemas.openxmlformats.org/officeDocument/2006/relationships/image" Target="../media/image11.png"/><Relationship Id="rId5" Type="http://schemas.openxmlformats.org/officeDocument/2006/relationships/image" Target="../media/image14.png"/><Relationship Id="rId4" Type="http://schemas.openxmlformats.org/officeDocument/2006/relationships/image" Target="../media/image17.emf"/></Relationships>
</file>

<file path=ppt/slides/_rels/slide19.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emf"/><Relationship Id="rId1" Type="http://schemas.openxmlformats.org/officeDocument/2006/relationships/slideLayout" Target="../slideLayouts/slideLayout13.xml"/><Relationship Id="rId4" Type="http://schemas.openxmlformats.org/officeDocument/2006/relationships/image" Target="../media/image20.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slideLayout" Target="../slideLayouts/slideLayout13.xml"/><Relationship Id="rId4" Type="http://schemas.openxmlformats.org/officeDocument/2006/relationships/image" Target="../media/image23.e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emf"/><Relationship Id="rId1" Type="http://schemas.openxmlformats.org/officeDocument/2006/relationships/slideLayout" Target="../slideLayouts/slideLayout13.xml"/><Relationship Id="rId5" Type="http://schemas.openxmlformats.org/officeDocument/2006/relationships/image" Target="../media/image27.emf"/><Relationship Id="rId4" Type="http://schemas.openxmlformats.org/officeDocument/2006/relationships/image" Target="../media/image26.e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28.png"/><Relationship Id="rId1" Type="http://schemas.openxmlformats.org/officeDocument/2006/relationships/slideLayout" Target="../slideLayouts/slideLayout13.xml"/><Relationship Id="rId4" Type="http://schemas.openxmlformats.org/officeDocument/2006/relationships/image" Target="../media/image30.wmf"/></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28.png"/><Relationship Id="rId1" Type="http://schemas.openxmlformats.org/officeDocument/2006/relationships/slideLayout" Target="../slideLayouts/slideLayout13.xml"/><Relationship Id="rId6" Type="http://schemas.openxmlformats.org/officeDocument/2006/relationships/image" Target="../media/image34.emf"/><Relationship Id="rId5" Type="http://schemas.openxmlformats.org/officeDocument/2006/relationships/image" Target="../media/image33.emf"/><Relationship Id="rId4" Type="http://schemas.openxmlformats.org/officeDocument/2006/relationships/image" Target="../media/image32.png"/></Relationships>
</file>

<file path=ppt/slides/_rels/slide26.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image" Target="../media/image31.png"/><Relationship Id="rId1" Type="http://schemas.openxmlformats.org/officeDocument/2006/relationships/slideLayout" Target="../slideLayouts/slideLayout13.xml"/><Relationship Id="rId4" Type="http://schemas.openxmlformats.org/officeDocument/2006/relationships/image" Target="../media/image36.emf"/></Relationships>
</file>

<file path=ppt/slides/_rels/slide27.xml.rels><?xml version="1.0" encoding="UTF-8" standalone="yes"?>
<Relationships xmlns="http://schemas.openxmlformats.org/package/2006/relationships"><Relationship Id="rId8" Type="http://schemas.openxmlformats.org/officeDocument/2006/relationships/image" Target="../media/image39.wmf"/><Relationship Id="rId3" Type="http://schemas.openxmlformats.org/officeDocument/2006/relationships/slide" Target="slide32.xml"/><Relationship Id="rId7" Type="http://schemas.openxmlformats.org/officeDocument/2006/relationships/image" Target="../media/image38.wmf"/><Relationship Id="rId2" Type="http://schemas.openxmlformats.org/officeDocument/2006/relationships/slide" Target="slide36.xml"/><Relationship Id="rId1" Type="http://schemas.openxmlformats.org/officeDocument/2006/relationships/slideLayout" Target="../slideLayouts/slideLayout13.xml"/><Relationship Id="rId6" Type="http://schemas.openxmlformats.org/officeDocument/2006/relationships/image" Target="../media/image37.wmf"/><Relationship Id="rId11" Type="http://schemas.openxmlformats.org/officeDocument/2006/relationships/image" Target="../media/image42.wmf"/><Relationship Id="rId5" Type="http://schemas.openxmlformats.org/officeDocument/2006/relationships/slide" Target="slide28.xml"/><Relationship Id="rId10" Type="http://schemas.openxmlformats.org/officeDocument/2006/relationships/image" Target="../media/image41.wmf"/><Relationship Id="rId4" Type="http://schemas.openxmlformats.org/officeDocument/2006/relationships/slide" Target="slide30.xml"/><Relationship Id="rId9" Type="http://schemas.openxmlformats.org/officeDocument/2006/relationships/image" Target="../media/image40.wmf"/></Relationships>
</file>

<file path=ppt/slides/_rels/slide28.xml.rels><?xml version="1.0" encoding="UTF-8" standalone="yes"?>
<Relationships xmlns="http://schemas.openxmlformats.org/package/2006/relationships"><Relationship Id="rId2" Type="http://schemas.openxmlformats.org/officeDocument/2006/relationships/image" Target="../media/image43.wmf"/><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image" Target="../media/image44.wmf"/><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image" Target="../media/image45.wmf"/><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image" Target="../media/image46.wmf"/><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image" Target="../media/image47.wmf"/><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image" Target="../media/image48.wmf"/><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image" Target="../media/image49.wmf"/><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image" Target="../media/image50.wmf"/><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image" Target="../media/image51.wmf"/><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image" Target="../media/image52.emf"/><Relationship Id="rId2" Type="http://schemas.openxmlformats.org/officeDocument/2006/relationships/image" Target="../media/image28.png"/><Relationship Id="rId1" Type="http://schemas.openxmlformats.org/officeDocument/2006/relationships/slideLayout" Target="../slideLayouts/slideLayout13.xml"/><Relationship Id="rId6" Type="http://schemas.openxmlformats.org/officeDocument/2006/relationships/image" Target="../media/image55.emf"/><Relationship Id="rId5" Type="http://schemas.openxmlformats.org/officeDocument/2006/relationships/image" Target="../media/image54.emf"/><Relationship Id="rId4" Type="http://schemas.openxmlformats.org/officeDocument/2006/relationships/image" Target="../media/image53.emf"/></Relationships>
</file>

<file path=ppt/slides/_rels/slide38.xml.rels><?xml version="1.0" encoding="UTF-8" standalone="yes"?>
<Relationships xmlns="http://schemas.openxmlformats.org/package/2006/relationships"><Relationship Id="rId3" Type="http://schemas.openxmlformats.org/officeDocument/2006/relationships/image" Target="../media/image56.emf"/><Relationship Id="rId2" Type="http://schemas.openxmlformats.org/officeDocument/2006/relationships/image" Target="../media/image28.png"/><Relationship Id="rId1" Type="http://schemas.openxmlformats.org/officeDocument/2006/relationships/slideLayout" Target="../slideLayouts/slideLayout13.xml"/><Relationship Id="rId4" Type="http://schemas.openxmlformats.org/officeDocument/2006/relationships/image" Target="../media/image57.emf"/></Relationships>
</file>

<file path=ppt/slides/_rels/slide39.xml.rels><?xml version="1.0" encoding="UTF-8" standalone="yes"?>
<Relationships xmlns="http://schemas.openxmlformats.org/package/2006/relationships"><Relationship Id="rId8" Type="http://schemas.openxmlformats.org/officeDocument/2006/relationships/image" Target="../media/image61.emf"/><Relationship Id="rId13" Type="http://schemas.openxmlformats.org/officeDocument/2006/relationships/image" Target="../media/image66.emf"/><Relationship Id="rId3" Type="http://schemas.openxmlformats.org/officeDocument/2006/relationships/slide" Target="slide41.xml"/><Relationship Id="rId7" Type="http://schemas.openxmlformats.org/officeDocument/2006/relationships/image" Target="../media/image60.emf"/><Relationship Id="rId12" Type="http://schemas.openxmlformats.org/officeDocument/2006/relationships/image" Target="../media/image65.emf"/><Relationship Id="rId2" Type="http://schemas.openxmlformats.org/officeDocument/2006/relationships/slide" Target="slide42.xml"/><Relationship Id="rId16" Type="http://schemas.openxmlformats.org/officeDocument/2006/relationships/image" Target="../media/image69.emf"/><Relationship Id="rId1" Type="http://schemas.openxmlformats.org/officeDocument/2006/relationships/slideLayout" Target="../slideLayouts/slideLayout13.xml"/><Relationship Id="rId6" Type="http://schemas.openxmlformats.org/officeDocument/2006/relationships/image" Target="../media/image59.emf"/><Relationship Id="rId11" Type="http://schemas.openxmlformats.org/officeDocument/2006/relationships/image" Target="../media/image64.emf"/><Relationship Id="rId5" Type="http://schemas.openxmlformats.org/officeDocument/2006/relationships/image" Target="../media/image58.emf"/><Relationship Id="rId15" Type="http://schemas.openxmlformats.org/officeDocument/2006/relationships/image" Target="../media/image68.emf"/><Relationship Id="rId10" Type="http://schemas.openxmlformats.org/officeDocument/2006/relationships/image" Target="../media/image63.emf"/><Relationship Id="rId4" Type="http://schemas.openxmlformats.org/officeDocument/2006/relationships/slide" Target="slide40.xml"/><Relationship Id="rId9" Type="http://schemas.openxmlformats.org/officeDocument/2006/relationships/image" Target="../media/image62.emf"/><Relationship Id="rId14" Type="http://schemas.openxmlformats.org/officeDocument/2006/relationships/image" Target="../media/image67.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image" Target="../media/image70.wmf"/><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image" Target="../media/image71.wmf"/><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image" Target="../media/image72.wmf"/><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image" Target="../media/image73.wmf"/><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wmf"/><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wmf"/><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3" Type="http://schemas.openxmlformats.org/officeDocument/2006/relationships/image" Target="../media/image82.wmf"/><Relationship Id="rId2" Type="http://schemas.openxmlformats.org/officeDocument/2006/relationships/image" Target="../media/image81.emf"/><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2" Type="http://schemas.openxmlformats.org/officeDocument/2006/relationships/image" Target="../media/image83.wmf"/><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3" Type="http://schemas.openxmlformats.org/officeDocument/2006/relationships/image" Target="../media/image84.wmf"/><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6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62.xml.rels><?xml version="1.0" encoding="UTF-8" standalone="yes"?>
<Relationships xmlns="http://schemas.openxmlformats.org/package/2006/relationships"><Relationship Id="rId3" Type="http://schemas.openxmlformats.org/officeDocument/2006/relationships/image" Target="../media/image85.emf"/><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63.xml.rels><?xml version="1.0" encoding="UTF-8" standalone="yes"?>
<Relationships xmlns="http://schemas.openxmlformats.org/package/2006/relationships"><Relationship Id="rId8" Type="http://schemas.openxmlformats.org/officeDocument/2006/relationships/image" Target="../media/image92.emf"/><Relationship Id="rId3" Type="http://schemas.openxmlformats.org/officeDocument/2006/relationships/image" Target="../media/image87.emf"/><Relationship Id="rId7" Type="http://schemas.openxmlformats.org/officeDocument/2006/relationships/image" Target="../media/image91.emf"/><Relationship Id="rId2" Type="http://schemas.openxmlformats.org/officeDocument/2006/relationships/image" Target="../media/image86.emf"/><Relationship Id="rId1" Type="http://schemas.openxmlformats.org/officeDocument/2006/relationships/slideLayout" Target="../slideLayouts/slideLayout13.xml"/><Relationship Id="rId6" Type="http://schemas.openxmlformats.org/officeDocument/2006/relationships/image" Target="../media/image90.emf"/><Relationship Id="rId5" Type="http://schemas.openxmlformats.org/officeDocument/2006/relationships/image" Target="../media/image89.emf"/><Relationship Id="rId4" Type="http://schemas.openxmlformats.org/officeDocument/2006/relationships/image" Target="../media/image88.emf"/><Relationship Id="rId9" Type="http://schemas.openxmlformats.org/officeDocument/2006/relationships/image" Target="../media/image93.emf"/></Relationships>
</file>

<file path=ppt/slides/_rels/slide64.xml.rels><?xml version="1.0" encoding="UTF-8" standalone="yes"?>
<Relationships xmlns="http://schemas.openxmlformats.org/package/2006/relationships"><Relationship Id="rId3" Type="http://schemas.openxmlformats.org/officeDocument/2006/relationships/image" Target="../media/image95.emf"/><Relationship Id="rId2" Type="http://schemas.openxmlformats.org/officeDocument/2006/relationships/image" Target="../media/image94.emf"/><Relationship Id="rId1" Type="http://schemas.openxmlformats.org/officeDocument/2006/relationships/slideLayout" Target="../slideLayouts/slideLayout13.xml"/><Relationship Id="rId4" Type="http://schemas.openxmlformats.org/officeDocument/2006/relationships/image" Target="../media/image96.emf"/></Relationships>
</file>

<file path=ppt/slides/_rels/slide65.xml.rels><?xml version="1.0" encoding="UTF-8" standalone="yes"?>
<Relationships xmlns="http://schemas.openxmlformats.org/package/2006/relationships"><Relationship Id="rId3" Type="http://schemas.openxmlformats.org/officeDocument/2006/relationships/image" Target="../media/image98.emf"/><Relationship Id="rId2" Type="http://schemas.openxmlformats.org/officeDocument/2006/relationships/image" Target="../media/image97.emf"/><Relationship Id="rId1" Type="http://schemas.openxmlformats.org/officeDocument/2006/relationships/slideLayout" Target="../slideLayouts/slideLayout13.xml"/><Relationship Id="rId4" Type="http://schemas.openxmlformats.org/officeDocument/2006/relationships/image" Target="../media/image99.emf"/></Relationships>
</file>

<file path=ppt/slides/_rels/slide6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67.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0.wmf"/><Relationship Id="rId1" Type="http://schemas.openxmlformats.org/officeDocument/2006/relationships/slideLayout" Target="../slideLayouts/slideLayout13.xml"/></Relationships>
</file>

<file path=ppt/slides/_rels/slide68.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image" Target="../media/image102.wmf"/><Relationship Id="rId1" Type="http://schemas.openxmlformats.org/officeDocument/2006/relationships/slideLayout" Target="../slideLayouts/slideLayout13.xml"/><Relationship Id="rId4" Type="http://schemas.openxmlformats.org/officeDocument/2006/relationships/image" Target="../media/image104.png"/></Relationships>
</file>

<file path=ppt/slides/_rels/slide69.xml.rels><?xml version="1.0" encoding="UTF-8" standalone="yes"?>
<Relationships xmlns="http://schemas.openxmlformats.org/package/2006/relationships"><Relationship Id="rId2" Type="http://schemas.openxmlformats.org/officeDocument/2006/relationships/image" Target="../media/image105.wmf"/><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slide" Target="slide9.xml"/><Relationship Id="rId7" Type="http://schemas.openxmlformats.org/officeDocument/2006/relationships/slide" Target="slide13.xml"/><Relationship Id="rId2" Type="http://schemas.openxmlformats.org/officeDocument/2006/relationships/slide" Target="slide10.xml"/><Relationship Id="rId1" Type="http://schemas.openxmlformats.org/officeDocument/2006/relationships/slideLayout" Target="../slideLayouts/slideLayout13.xml"/><Relationship Id="rId6" Type="http://schemas.openxmlformats.org/officeDocument/2006/relationships/slide" Target="slide8.xml"/><Relationship Id="rId5" Type="http://schemas.openxmlformats.org/officeDocument/2006/relationships/slide" Target="slide12.xml"/><Relationship Id="rId4" Type="http://schemas.openxmlformats.org/officeDocument/2006/relationships/slide" Target="slide11.xml"/></Relationships>
</file>

<file path=ppt/slides/_rels/slide7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7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72.xml.rels><?xml version="1.0" encoding="UTF-8" standalone="yes"?>
<Relationships xmlns="http://schemas.openxmlformats.org/package/2006/relationships"><Relationship Id="rId2" Type="http://schemas.openxmlformats.org/officeDocument/2006/relationships/image" Target="../media/image106.png"/><Relationship Id="rId1" Type="http://schemas.openxmlformats.org/officeDocument/2006/relationships/slideLayout" Target="../slideLayouts/slideLayout12.xml"/></Relationships>
</file>

<file path=ppt/slides/_rels/slide73.xml.rels><?xml version="1.0" encoding="UTF-8" standalone="yes"?>
<Relationships xmlns="http://schemas.openxmlformats.org/package/2006/relationships"><Relationship Id="rId2" Type="http://schemas.openxmlformats.org/officeDocument/2006/relationships/image" Target="../media/image107.png"/><Relationship Id="rId1" Type="http://schemas.openxmlformats.org/officeDocument/2006/relationships/slideLayout" Target="../slideLayouts/slideLayout12.xml"/></Relationships>
</file>

<file path=ppt/slides/_rels/slide7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9.xml.rels><?xml version="1.0" encoding="UTF-8" standalone="yes"?>
<Relationships xmlns="http://schemas.openxmlformats.org/package/2006/relationships"><Relationship Id="rId2" Type="http://schemas.openxmlformats.org/officeDocument/2006/relationships/image" Target="../media/image108.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0.xml.rels><?xml version="1.0" encoding="UTF-8" standalone="yes"?>
<Relationships xmlns="http://schemas.openxmlformats.org/package/2006/relationships"><Relationship Id="rId2" Type="http://schemas.openxmlformats.org/officeDocument/2006/relationships/image" Target="../media/image109.png"/><Relationship Id="rId1" Type="http://schemas.openxmlformats.org/officeDocument/2006/relationships/slideLayout" Target="../slideLayouts/slideLayout12.xml"/></Relationships>
</file>

<file path=ppt/slides/_rels/slide81.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13.xml"/></Relationships>
</file>

<file path=ppt/slides/_rels/slide82.xml.rels><?xml version="1.0" encoding="UTF-8" standalone="yes"?>
<Relationships xmlns="http://schemas.openxmlformats.org/package/2006/relationships"><Relationship Id="rId2" Type="http://schemas.openxmlformats.org/officeDocument/2006/relationships/image" Target="../media/image111.png"/><Relationship Id="rId1" Type="http://schemas.openxmlformats.org/officeDocument/2006/relationships/slideLayout" Target="../slideLayouts/slideLayout13.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tile tx="0" ty="0" sx="100000" sy="100000" flip="none" algn="tl"/>
        </a:blip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ctrTitle"/>
          </p:nvPr>
        </p:nvSpPr>
        <p:spPr>
          <a:xfrm>
            <a:off x="609600" y="2590800"/>
            <a:ext cx="7772400" cy="2381250"/>
          </a:xfrm>
        </p:spPr>
        <p:txBody>
          <a:bodyPr/>
          <a:lstStyle/>
          <a:p>
            <a:pPr algn="ctr">
              <a:lnSpc>
                <a:spcPct val="105000"/>
              </a:lnSpc>
            </a:pPr>
            <a:r>
              <a:rPr lang="zh-CN" altLang="en-US" sz="2800" dirty="0" smtClean="0">
                <a:latin typeface="宋体" charset="-122"/>
                <a:ea typeface="宋体" charset="-122"/>
              </a:rPr>
              <a:t/>
            </a:r>
            <a:br>
              <a:rPr lang="zh-CN" altLang="en-US" sz="2800" dirty="0" smtClean="0">
                <a:latin typeface="宋体" charset="-122"/>
                <a:ea typeface="宋体" charset="-122"/>
              </a:rPr>
            </a:br>
            <a:r>
              <a:rPr lang="zh-CN" altLang="en-US" sz="4400" b="0" dirty="0"/>
              <a:t>股票市场投资分析</a:t>
            </a:r>
            <a:r>
              <a:rPr lang="zh-CN" altLang="en-US" sz="2800" dirty="0" smtClean="0">
                <a:latin typeface="宋体" charset="-122"/>
                <a:ea typeface="宋体" charset="-122"/>
              </a:rPr>
              <a:t/>
            </a:r>
            <a:br>
              <a:rPr lang="zh-CN" altLang="en-US" sz="2800" dirty="0" smtClean="0">
                <a:latin typeface="宋体" charset="-122"/>
                <a:ea typeface="宋体" charset="-122"/>
              </a:rPr>
            </a:br>
            <a:r>
              <a:rPr lang="zh-CN" altLang="en-US" sz="2800" dirty="0" smtClean="0">
                <a:latin typeface="宋体" charset="-122"/>
                <a:ea typeface="宋体" charset="-122"/>
              </a:rPr>
              <a:t>             </a:t>
            </a:r>
            <a:br>
              <a:rPr lang="zh-CN" altLang="en-US" sz="2800" dirty="0" smtClean="0">
                <a:latin typeface="宋体" charset="-122"/>
                <a:ea typeface="宋体" charset="-122"/>
              </a:rPr>
            </a:br>
            <a:r>
              <a:rPr lang="zh-CN" altLang="en-US" sz="2800" dirty="0" smtClean="0">
                <a:latin typeface="宋体" charset="-122"/>
                <a:ea typeface="宋体" charset="-122"/>
              </a:rPr>
              <a:t>            </a:t>
            </a:r>
            <a:r>
              <a:rPr lang="zh-CN" altLang="en-US" sz="2000" dirty="0" smtClean="0">
                <a:latin typeface="宋体" charset="-122"/>
                <a:ea typeface="宋体" charset="-122"/>
              </a:rPr>
              <a:t>天津财经大学中国经济统计研究中心</a:t>
            </a:r>
            <a:br>
              <a:rPr lang="zh-CN" altLang="en-US" sz="2000" dirty="0" smtClean="0">
                <a:latin typeface="宋体" charset="-122"/>
                <a:ea typeface="宋体" charset="-122"/>
              </a:rPr>
            </a:br>
            <a:r>
              <a:rPr lang="zh-CN" altLang="en-US" sz="2000" dirty="0" smtClean="0">
                <a:latin typeface="宋体" charset="-122"/>
                <a:ea typeface="宋体" charset="-122"/>
              </a:rPr>
              <a:t>                                           李腊生</a:t>
            </a:r>
            <a:r>
              <a:rPr lang="zh-CN" altLang="en-US" sz="2400" dirty="0" smtClean="0">
                <a:latin typeface="宋体" charset="-122"/>
                <a:ea typeface="宋体" charset="-122"/>
              </a:rPr>
              <a:t/>
            </a:r>
            <a:br>
              <a:rPr lang="zh-CN" altLang="en-US" sz="2400" dirty="0" smtClean="0">
                <a:latin typeface="宋体" charset="-122"/>
                <a:ea typeface="宋体" charset="-122"/>
              </a:rPr>
            </a:br>
            <a:endParaRPr lang="zh-CN" altLang="en-US" sz="2000" dirty="0" smtClean="0">
              <a:latin typeface="宋体" charset="-122"/>
              <a:ea typeface="宋体" charset="-122"/>
            </a:endParaRPr>
          </a:p>
        </p:txBody>
      </p:sp>
      <p:sp>
        <p:nvSpPr>
          <p:cNvPr id="20483" name="Rectangle 3"/>
          <p:cNvSpPr>
            <a:spLocks noGrp="1" noChangeArrowheads="1"/>
          </p:cNvSpPr>
          <p:nvPr>
            <p:ph type="subTitle" idx="1"/>
          </p:nvPr>
        </p:nvSpPr>
        <p:spPr bwMode="auto">
          <a:xfrm flipH="1" flipV="1">
            <a:off x="9372600" y="6858000"/>
            <a:ext cx="76200" cy="76200"/>
          </a:xfrm>
          <a:solidFill>
            <a:srgbClr val="FFFFFF"/>
          </a:solidFill>
          <a:ln>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r">
              <a:lnSpc>
                <a:spcPct val="80000"/>
              </a:lnSpc>
            </a:pPr>
            <a:endParaRPr lang="zh-CN" altLang="zh-CN" sz="800" smtClean="0">
              <a:latin typeface="宋体" charset="-122"/>
            </a:endParaRPr>
          </a:p>
          <a:p>
            <a:pPr algn="r">
              <a:lnSpc>
                <a:spcPct val="80000"/>
              </a:lnSpc>
            </a:pPr>
            <a:r>
              <a:rPr lang="zh-CN" altLang="zh-CN" sz="800" smtClean="0">
                <a:latin typeface="宋体" charset="-122"/>
              </a:rPr>
              <a:t>                                      </a:t>
            </a:r>
          </a:p>
          <a:p>
            <a:pPr>
              <a:lnSpc>
                <a:spcPct val="80000"/>
              </a:lnSpc>
            </a:pPr>
            <a:endParaRPr lang="zh-CN" altLang="zh-CN" sz="900" smtClean="0"/>
          </a:p>
          <a:p>
            <a:pPr>
              <a:lnSpc>
                <a:spcPct val="80000"/>
              </a:lnSpc>
            </a:pPr>
            <a:endParaRPr lang="zh-CN" altLang="zh-CN" sz="900" smtClean="0"/>
          </a:p>
        </p:txBody>
      </p:sp>
    </p:spTree>
    <p:extLst>
      <p:ext uri="{BB962C8B-B14F-4D97-AF65-F5344CB8AC3E}">
        <p14:creationId xmlns:p14="http://schemas.microsoft.com/office/powerpoint/2010/main" val="2652037510"/>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9108"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latin typeface="宋体" pitchFamily="2" charset="-122"/>
              </a:rPr>
              <a:t>第一节  股票及股票市场</a:t>
            </a:r>
            <a:r>
              <a:rPr lang="zh-CN" altLang="en-US" dirty="0"/>
              <a:t> </a:t>
            </a:r>
          </a:p>
        </p:txBody>
      </p:sp>
      <p:sp>
        <p:nvSpPr>
          <p:cNvPr id="14339" name="Text Box 11"/>
          <p:cNvSpPr txBox="1">
            <a:spLocks noChangeArrowheads="1"/>
          </p:cNvSpPr>
          <p:nvPr/>
        </p:nvSpPr>
        <p:spPr bwMode="auto">
          <a:xfrm>
            <a:off x="1066800" y="1484313"/>
            <a:ext cx="6934200" cy="3341687"/>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just">
              <a:lnSpc>
                <a:spcPct val="120000"/>
              </a:lnSpc>
              <a:spcBef>
                <a:spcPct val="50000"/>
              </a:spcBef>
              <a:buClr>
                <a:srgbClr val="6600CC"/>
              </a:buClr>
              <a:buFont typeface="Wingdings" pitchFamily="2" charset="2"/>
              <a:buChar char="Ø"/>
            </a:pPr>
            <a:r>
              <a:rPr lang="zh-CN" altLang="en-US" sz="2400" b="1">
                <a:latin typeface="Times New Roman" pitchFamily="18" charset="0"/>
              </a:rPr>
              <a:t>记名股票。</a:t>
            </a:r>
            <a:r>
              <a:rPr lang="zh-CN" altLang="en-US" sz="2400">
                <a:latin typeface="Times New Roman" pitchFamily="18" charset="0"/>
              </a:rPr>
              <a:t>记名股票依据公司股东名册上登记在册的股东姓名为股权拥有者，只有登记在册的股东才有权行使与享受股权。</a:t>
            </a:r>
            <a:endParaRPr lang="zh-CN" altLang="en-US" sz="2400"/>
          </a:p>
          <a:p>
            <a:pPr algn="just">
              <a:lnSpc>
                <a:spcPct val="120000"/>
              </a:lnSpc>
              <a:spcBef>
                <a:spcPct val="50000"/>
              </a:spcBef>
              <a:buClr>
                <a:srgbClr val="6600CC"/>
              </a:buClr>
              <a:buFont typeface="Wingdings" pitchFamily="2" charset="2"/>
              <a:buChar char="Ø"/>
            </a:pPr>
            <a:r>
              <a:rPr lang="zh-CN" altLang="en-US" sz="2400" b="1">
                <a:latin typeface="Times New Roman" pitchFamily="18" charset="0"/>
              </a:rPr>
              <a:t>无记名股票。</a:t>
            </a:r>
            <a:r>
              <a:rPr lang="zh-CN" altLang="en-US" sz="2400">
                <a:latin typeface="Times New Roman" pitchFamily="18" charset="0"/>
              </a:rPr>
              <a:t>无记名股票依股票当时持有人的姓名为股权拥有者，它可自由转让。其与记名股票的最主要区别在于转让时不需要任何手续，而记名股票的转让必须要有一定的手续。</a:t>
            </a:r>
            <a:endParaRPr lang="zh-CN" altLang="en-US" sz="240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0132"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latin typeface="宋体" pitchFamily="2" charset="-122"/>
              </a:rPr>
              <a:t>第一节  股票及股票市场</a:t>
            </a:r>
            <a:r>
              <a:rPr lang="zh-CN" altLang="en-US" dirty="0"/>
              <a:t> </a:t>
            </a:r>
          </a:p>
        </p:txBody>
      </p:sp>
      <p:sp>
        <p:nvSpPr>
          <p:cNvPr id="15363" name="Text Box 10"/>
          <p:cNvSpPr txBox="1">
            <a:spLocks noChangeArrowheads="1"/>
          </p:cNvSpPr>
          <p:nvPr/>
        </p:nvSpPr>
        <p:spPr bwMode="auto">
          <a:xfrm>
            <a:off x="1219200" y="1557338"/>
            <a:ext cx="7086600" cy="3560762"/>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just">
              <a:lnSpc>
                <a:spcPct val="150000"/>
              </a:lnSpc>
              <a:spcBef>
                <a:spcPct val="50000"/>
              </a:spcBef>
              <a:buClr>
                <a:srgbClr val="660066"/>
              </a:buClr>
              <a:buFont typeface="Wingdings" pitchFamily="2" charset="2"/>
              <a:buChar char="Ø"/>
            </a:pPr>
            <a:r>
              <a:rPr lang="zh-CN" altLang="en-US" sz="2400" b="1">
                <a:latin typeface="Times New Roman" pitchFamily="18" charset="0"/>
              </a:rPr>
              <a:t>面值股票。</a:t>
            </a:r>
            <a:r>
              <a:rPr lang="zh-CN" altLang="en-US" sz="2400">
                <a:latin typeface="Times New Roman" pitchFamily="18" charset="0"/>
              </a:rPr>
              <a:t>面值股票是指股票票面记载着股票的票面价值。它可以用来确定股票在股份公司总资产中的比例，这意味着股东拥有公司所有权的比例。</a:t>
            </a:r>
            <a:endParaRPr lang="zh-CN" altLang="en-US" sz="2400"/>
          </a:p>
          <a:p>
            <a:pPr algn="just">
              <a:lnSpc>
                <a:spcPct val="150000"/>
              </a:lnSpc>
              <a:spcBef>
                <a:spcPct val="50000"/>
              </a:spcBef>
              <a:buClr>
                <a:srgbClr val="660066"/>
              </a:buClr>
              <a:buFont typeface="Wingdings" pitchFamily="2" charset="2"/>
              <a:buChar char="Ø"/>
            </a:pPr>
            <a:r>
              <a:rPr lang="zh-CN" altLang="en-US" sz="2400" b="1">
                <a:latin typeface="Times New Roman" pitchFamily="18" charset="0"/>
              </a:rPr>
              <a:t>无面值股票。</a:t>
            </a:r>
            <a:r>
              <a:rPr lang="zh-CN" altLang="en-US" sz="2400">
                <a:latin typeface="Times New Roman" pitchFamily="18" charset="0"/>
              </a:rPr>
              <a:t>无面值股票是指股票票面不标明金额，只表示股东拥有公司总资产比例的股票。这种股票的实际金额随公司财产的变动而变动。</a:t>
            </a:r>
            <a:endParaRPr lang="zh-CN" altLang="en-US" sz="240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1156"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latin typeface="宋体" pitchFamily="2" charset="-122"/>
              </a:rPr>
              <a:t>第一节  股票及股票市场</a:t>
            </a:r>
            <a:r>
              <a:rPr lang="zh-CN" altLang="en-US" dirty="0"/>
              <a:t> </a:t>
            </a:r>
          </a:p>
        </p:txBody>
      </p:sp>
      <p:sp>
        <p:nvSpPr>
          <p:cNvPr id="16387" name="Text Box 10"/>
          <p:cNvSpPr txBox="1">
            <a:spLocks noChangeArrowheads="1"/>
          </p:cNvSpPr>
          <p:nvPr/>
        </p:nvSpPr>
        <p:spPr bwMode="auto">
          <a:xfrm>
            <a:off x="1217613" y="1628775"/>
            <a:ext cx="7239000" cy="2830513"/>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just">
              <a:lnSpc>
                <a:spcPct val="130000"/>
              </a:lnSpc>
              <a:spcBef>
                <a:spcPct val="50000"/>
              </a:spcBef>
              <a:buClr>
                <a:schemeClr val="folHlink"/>
              </a:buClr>
              <a:buFont typeface="Wingdings" pitchFamily="2" charset="2"/>
              <a:buChar char="Ø"/>
            </a:pPr>
            <a:r>
              <a:rPr lang="zh-CN" altLang="en-US" sz="2400" b="1"/>
              <a:t>蓝筹股</a:t>
            </a:r>
            <a:r>
              <a:rPr lang="zh-CN" altLang="en-US" sz="2400"/>
              <a:t>：具备稳定盈利记录，能定期分派股利的，大公司发行的，并被公认具有较高投资价值的普通股</a:t>
            </a:r>
          </a:p>
          <a:p>
            <a:pPr algn="just">
              <a:lnSpc>
                <a:spcPct val="130000"/>
              </a:lnSpc>
              <a:spcBef>
                <a:spcPct val="50000"/>
              </a:spcBef>
              <a:buClr>
                <a:schemeClr val="folHlink"/>
              </a:buClr>
              <a:buFont typeface="Wingdings" pitchFamily="2" charset="2"/>
              <a:buChar char="Ø"/>
            </a:pPr>
            <a:r>
              <a:rPr lang="zh-CN" altLang="en-US" sz="2400" b="1"/>
              <a:t>成长股</a:t>
            </a:r>
            <a:r>
              <a:rPr lang="zh-CN" altLang="en-US" sz="2400"/>
              <a:t>：销售额和利润迅速增长，并且其增长速度快于整个国家及其所在行业的公司发行的普通股。</a:t>
            </a:r>
          </a:p>
          <a:p>
            <a:pPr algn="just">
              <a:lnSpc>
                <a:spcPct val="130000"/>
              </a:lnSpc>
              <a:spcBef>
                <a:spcPct val="50000"/>
              </a:spcBef>
              <a:buClr>
                <a:schemeClr val="folHlink"/>
              </a:buClr>
              <a:buFont typeface="Wingdings" pitchFamily="2" charset="2"/>
              <a:buChar char="Ø"/>
            </a:pPr>
            <a:r>
              <a:rPr lang="zh-CN" altLang="en-US" sz="2400" b="1"/>
              <a:t>收入股</a:t>
            </a:r>
            <a:r>
              <a:rPr lang="zh-CN" altLang="en-US" sz="2400"/>
              <a:t>：当前支付较高股利的普通股。</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2180"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latin typeface="宋体" pitchFamily="2" charset="-122"/>
              </a:rPr>
              <a:t>第一节  股票及股票市场</a:t>
            </a:r>
            <a:r>
              <a:rPr lang="zh-CN" altLang="en-US" dirty="0"/>
              <a:t> </a:t>
            </a:r>
          </a:p>
        </p:txBody>
      </p:sp>
      <p:sp>
        <p:nvSpPr>
          <p:cNvPr id="17411" name="Text Box 5"/>
          <p:cNvSpPr txBox="1">
            <a:spLocks noChangeArrowheads="1"/>
          </p:cNvSpPr>
          <p:nvPr/>
        </p:nvSpPr>
        <p:spPr bwMode="auto">
          <a:xfrm>
            <a:off x="914400" y="1484313"/>
            <a:ext cx="7696200" cy="3706812"/>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just">
              <a:lnSpc>
                <a:spcPct val="120000"/>
              </a:lnSpc>
              <a:spcBef>
                <a:spcPct val="50000"/>
              </a:spcBef>
              <a:buClr>
                <a:srgbClr val="6600CC"/>
              </a:buClr>
              <a:buFont typeface="Wingdings" pitchFamily="2" charset="2"/>
              <a:buChar char="Ø"/>
            </a:pPr>
            <a:r>
              <a:rPr lang="zh-CN" altLang="en-US" sz="2400" b="1"/>
              <a:t>周期股</a:t>
            </a:r>
            <a:r>
              <a:rPr lang="zh-CN" altLang="en-US" sz="2400"/>
              <a:t>：收益随着经济周期而波动的股票。</a:t>
            </a:r>
          </a:p>
          <a:p>
            <a:pPr algn="just">
              <a:lnSpc>
                <a:spcPct val="120000"/>
              </a:lnSpc>
              <a:spcBef>
                <a:spcPct val="50000"/>
              </a:spcBef>
              <a:buClr>
                <a:srgbClr val="6600CC"/>
              </a:buClr>
              <a:buFont typeface="Wingdings" pitchFamily="2" charset="2"/>
              <a:buChar char="Ø"/>
            </a:pPr>
            <a:r>
              <a:rPr lang="zh-CN" altLang="en-US" sz="2400" b="1"/>
              <a:t>防守股</a:t>
            </a:r>
            <a:r>
              <a:rPr lang="zh-CN" altLang="en-US" sz="2400"/>
              <a:t>：在面临不确定因素和经济衰退时期，高于社会平均收益且具有相对稳定性的公司所发行的普通股</a:t>
            </a:r>
          </a:p>
          <a:p>
            <a:pPr algn="just">
              <a:lnSpc>
                <a:spcPct val="120000"/>
              </a:lnSpc>
              <a:spcBef>
                <a:spcPct val="50000"/>
              </a:spcBef>
              <a:buClr>
                <a:srgbClr val="6600CC"/>
              </a:buClr>
              <a:buFont typeface="Wingdings" pitchFamily="2" charset="2"/>
              <a:buChar char="Ø"/>
            </a:pPr>
            <a:r>
              <a:rPr lang="zh-CN" altLang="en-US" sz="2400" b="1"/>
              <a:t>概念股</a:t>
            </a:r>
            <a:r>
              <a:rPr lang="zh-CN" altLang="en-US" sz="2400"/>
              <a:t>：适合某一时代潮流的公司所发行的、股价呈较大起伏的普通股。</a:t>
            </a:r>
          </a:p>
          <a:p>
            <a:pPr algn="just">
              <a:lnSpc>
                <a:spcPct val="120000"/>
              </a:lnSpc>
              <a:spcBef>
                <a:spcPct val="50000"/>
              </a:spcBef>
              <a:buClr>
                <a:srgbClr val="6600CC"/>
              </a:buClr>
              <a:buFont typeface="Wingdings" pitchFamily="2" charset="2"/>
              <a:buChar char="Ø"/>
            </a:pPr>
            <a:r>
              <a:rPr lang="zh-CN" altLang="en-US" sz="2400" b="1"/>
              <a:t>投机股</a:t>
            </a:r>
            <a:r>
              <a:rPr lang="zh-CN" altLang="en-US" sz="2400"/>
              <a:t>：价格极不稳定，或公司前景难以确定，具有较大投机潜力的普通股。</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2"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latin typeface="宋体" pitchFamily="2" charset="-122"/>
              </a:rPr>
              <a:t>第一节  股票及股票市场</a:t>
            </a:r>
            <a:r>
              <a:rPr lang="zh-CN" altLang="en-US" dirty="0"/>
              <a:t> </a:t>
            </a:r>
          </a:p>
        </p:txBody>
      </p:sp>
      <p:sp>
        <p:nvSpPr>
          <p:cNvPr id="18435" name="Text Box 6"/>
          <p:cNvSpPr txBox="1">
            <a:spLocks noChangeArrowheads="1"/>
          </p:cNvSpPr>
          <p:nvPr/>
        </p:nvSpPr>
        <p:spPr bwMode="auto">
          <a:xfrm>
            <a:off x="1066800" y="1341438"/>
            <a:ext cx="2209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spcBef>
                <a:spcPct val="50000"/>
              </a:spcBef>
              <a:buClr>
                <a:schemeClr val="tx2"/>
              </a:buClr>
              <a:buFont typeface="Wingdings" pitchFamily="2" charset="2"/>
              <a:buChar char="v"/>
            </a:pPr>
            <a:r>
              <a:rPr lang="zh-CN" altLang="en-US" sz="2400">
                <a:solidFill>
                  <a:schemeClr val="folHlink"/>
                </a:solidFill>
              </a:rPr>
              <a:t>股票市场</a:t>
            </a:r>
          </a:p>
        </p:txBody>
      </p:sp>
      <p:sp>
        <p:nvSpPr>
          <p:cNvPr id="18436" name="Text Box 8"/>
          <p:cNvSpPr txBox="1">
            <a:spLocks noChangeArrowheads="1"/>
          </p:cNvSpPr>
          <p:nvPr/>
        </p:nvSpPr>
        <p:spPr bwMode="auto">
          <a:xfrm>
            <a:off x="1447800" y="1985963"/>
            <a:ext cx="45720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spcBef>
                <a:spcPct val="50000"/>
              </a:spcBef>
              <a:buClr>
                <a:schemeClr val="tx2"/>
              </a:buClr>
              <a:buFont typeface="Wingdings" pitchFamily="2" charset="2"/>
              <a:buBlip>
                <a:blip r:embed="rId2"/>
              </a:buBlip>
            </a:pPr>
            <a:r>
              <a:rPr lang="zh-CN" altLang="en-US" sz="2400">
                <a:solidFill>
                  <a:schemeClr val="folHlink"/>
                </a:solidFill>
              </a:rPr>
              <a:t> </a:t>
            </a:r>
            <a:r>
              <a:rPr lang="zh-CN" altLang="en-US" sz="2400">
                <a:solidFill>
                  <a:srgbClr val="9900FF"/>
                </a:solidFill>
              </a:rPr>
              <a:t>股票发行市场</a:t>
            </a:r>
          </a:p>
        </p:txBody>
      </p:sp>
      <p:sp>
        <p:nvSpPr>
          <p:cNvPr id="18437" name="Text Box 10"/>
          <p:cNvSpPr txBox="1">
            <a:spLocks noChangeArrowheads="1"/>
          </p:cNvSpPr>
          <p:nvPr/>
        </p:nvSpPr>
        <p:spPr bwMode="auto">
          <a:xfrm>
            <a:off x="1828800" y="2627313"/>
            <a:ext cx="2209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spcBef>
                <a:spcPct val="50000"/>
              </a:spcBef>
              <a:buClr>
                <a:schemeClr val="tx2"/>
              </a:buClr>
              <a:buFont typeface="Wingdings" pitchFamily="2" charset="2"/>
              <a:buChar char="Ø"/>
            </a:pPr>
            <a:r>
              <a:rPr lang="zh-CN" altLang="en-US" sz="2400">
                <a:solidFill>
                  <a:srgbClr val="0033CC"/>
                </a:solidFill>
              </a:rPr>
              <a:t> 咨询与管理</a:t>
            </a:r>
          </a:p>
        </p:txBody>
      </p:sp>
      <p:sp>
        <p:nvSpPr>
          <p:cNvPr id="18438" name="Text Box 11"/>
          <p:cNvSpPr txBox="1">
            <a:spLocks noChangeArrowheads="1"/>
          </p:cNvSpPr>
          <p:nvPr/>
        </p:nvSpPr>
        <p:spPr bwMode="auto">
          <a:xfrm>
            <a:off x="1839913" y="4876800"/>
            <a:ext cx="64770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spcBef>
                <a:spcPct val="50000"/>
              </a:spcBef>
              <a:buClr>
                <a:schemeClr val="tx2"/>
              </a:buClr>
              <a:buFont typeface="Wingdings" pitchFamily="2" charset="2"/>
              <a:buChar char="Ø"/>
            </a:pPr>
            <a:r>
              <a:rPr lang="zh-CN" altLang="en-US" sz="2400">
                <a:solidFill>
                  <a:srgbClr val="0033CC"/>
                </a:solidFill>
              </a:rPr>
              <a:t> 认购销售（全额包销、余额包销、代销）</a:t>
            </a:r>
          </a:p>
        </p:txBody>
      </p:sp>
      <p:sp>
        <p:nvSpPr>
          <p:cNvPr id="18439" name="Text Box 12" descr="实心菱形"/>
          <p:cNvSpPr txBox="1">
            <a:spLocks noChangeArrowheads="1"/>
          </p:cNvSpPr>
          <p:nvPr/>
        </p:nvSpPr>
        <p:spPr bwMode="auto">
          <a:xfrm>
            <a:off x="1981200" y="3200400"/>
            <a:ext cx="2514600" cy="457200"/>
          </a:xfrm>
          <a:prstGeom prst="rect">
            <a:avLst/>
          </a:prstGeom>
          <a:pattFill prst="solidDmnd">
            <a:fgClr>
              <a:srgbClr val="CCFFCC"/>
            </a:fgClr>
            <a:bgClr>
              <a:srgbClr val="FFFFFF"/>
            </a:bgClr>
          </a:patt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spcBef>
                <a:spcPct val="50000"/>
              </a:spcBef>
              <a:buClr>
                <a:schemeClr val="tx2"/>
              </a:buClr>
              <a:buFont typeface="Wingdings" pitchFamily="2" charset="2"/>
              <a:buNone/>
            </a:pPr>
            <a:r>
              <a:rPr lang="zh-CN" altLang="en-US" sz="2400">
                <a:solidFill>
                  <a:schemeClr val="folHlink"/>
                </a:solidFill>
              </a:rPr>
              <a:t>选择发行方式</a:t>
            </a:r>
          </a:p>
        </p:txBody>
      </p:sp>
      <p:sp>
        <p:nvSpPr>
          <p:cNvPr id="18440" name="Line 13"/>
          <p:cNvSpPr>
            <a:spLocks noChangeShapeType="1"/>
          </p:cNvSpPr>
          <p:nvPr/>
        </p:nvSpPr>
        <p:spPr bwMode="auto">
          <a:xfrm>
            <a:off x="4419600" y="3436938"/>
            <a:ext cx="762000" cy="0"/>
          </a:xfrm>
          <a:prstGeom prst="line">
            <a:avLst/>
          </a:prstGeom>
          <a:noFill/>
          <a:ln w="9525">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8441" name="Text Box 14" descr="实心菱形"/>
          <p:cNvSpPr txBox="1">
            <a:spLocks noChangeArrowheads="1"/>
          </p:cNvSpPr>
          <p:nvPr/>
        </p:nvSpPr>
        <p:spPr bwMode="auto">
          <a:xfrm>
            <a:off x="5181600" y="3208338"/>
            <a:ext cx="3505200" cy="457200"/>
          </a:xfrm>
          <a:prstGeom prst="rect">
            <a:avLst/>
          </a:prstGeom>
          <a:pattFill prst="solidDmnd">
            <a:fgClr>
              <a:srgbClr val="CCFFCC"/>
            </a:fgClr>
            <a:bgClr>
              <a:srgbClr val="FFFFFF"/>
            </a:bgClr>
          </a:patt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spcBef>
                <a:spcPct val="50000"/>
              </a:spcBef>
              <a:buClr>
                <a:schemeClr val="tx2"/>
              </a:buClr>
              <a:buFont typeface="Wingdings" pitchFamily="2" charset="2"/>
              <a:buNone/>
            </a:pPr>
            <a:r>
              <a:rPr lang="zh-CN" altLang="en-US" sz="2400">
                <a:solidFill>
                  <a:schemeClr val="folHlink"/>
                </a:solidFill>
              </a:rPr>
              <a:t>选定承销商投资银行</a:t>
            </a:r>
          </a:p>
        </p:txBody>
      </p:sp>
      <p:sp>
        <p:nvSpPr>
          <p:cNvPr id="18442" name="Line 15"/>
          <p:cNvSpPr>
            <a:spLocks noChangeShapeType="1"/>
          </p:cNvSpPr>
          <p:nvPr/>
        </p:nvSpPr>
        <p:spPr bwMode="auto">
          <a:xfrm>
            <a:off x="6499225" y="3665538"/>
            <a:ext cx="0" cy="304800"/>
          </a:xfrm>
          <a:prstGeom prst="line">
            <a:avLst/>
          </a:prstGeom>
          <a:noFill/>
          <a:ln w="9525">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8443" name="Text Box 16" descr="实心菱形"/>
          <p:cNvSpPr txBox="1">
            <a:spLocks noChangeArrowheads="1"/>
          </p:cNvSpPr>
          <p:nvPr/>
        </p:nvSpPr>
        <p:spPr bwMode="auto">
          <a:xfrm>
            <a:off x="5181600" y="3970338"/>
            <a:ext cx="2667000" cy="457200"/>
          </a:xfrm>
          <a:prstGeom prst="rect">
            <a:avLst/>
          </a:prstGeom>
          <a:pattFill prst="solidDmnd">
            <a:fgClr>
              <a:srgbClr val="CCFFCC"/>
            </a:fgClr>
            <a:bgClr>
              <a:srgbClr val="FFFFFF"/>
            </a:bgClr>
          </a:patt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spcBef>
                <a:spcPct val="50000"/>
              </a:spcBef>
              <a:buClr>
                <a:schemeClr val="tx2"/>
              </a:buClr>
              <a:buFont typeface="Wingdings" pitchFamily="2" charset="2"/>
              <a:buNone/>
            </a:pPr>
            <a:r>
              <a:rPr lang="zh-CN" altLang="en-US" sz="2400">
                <a:solidFill>
                  <a:schemeClr val="folHlink"/>
                </a:solidFill>
              </a:rPr>
              <a:t>准备招股说明书</a:t>
            </a:r>
          </a:p>
        </p:txBody>
      </p:sp>
      <p:sp>
        <p:nvSpPr>
          <p:cNvPr id="18444" name="Text Box 17" descr="实心菱形"/>
          <p:cNvSpPr txBox="1">
            <a:spLocks noChangeArrowheads="1"/>
          </p:cNvSpPr>
          <p:nvPr/>
        </p:nvSpPr>
        <p:spPr bwMode="auto">
          <a:xfrm>
            <a:off x="2743200" y="3962400"/>
            <a:ext cx="1676400" cy="457200"/>
          </a:xfrm>
          <a:prstGeom prst="rect">
            <a:avLst/>
          </a:prstGeom>
          <a:pattFill prst="solidDmnd">
            <a:fgClr>
              <a:srgbClr val="CCFFCC"/>
            </a:fgClr>
            <a:bgClr>
              <a:srgbClr val="FFFFFF"/>
            </a:bgClr>
          </a:patt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spcBef>
                <a:spcPct val="50000"/>
              </a:spcBef>
              <a:buClr>
                <a:schemeClr val="tx2"/>
              </a:buClr>
              <a:buFont typeface="Wingdings" pitchFamily="2" charset="2"/>
              <a:buNone/>
            </a:pPr>
            <a:r>
              <a:rPr lang="zh-CN" altLang="en-US" sz="2400">
                <a:solidFill>
                  <a:schemeClr val="folHlink"/>
                </a:solidFill>
              </a:rPr>
              <a:t>发行定价</a:t>
            </a:r>
          </a:p>
        </p:txBody>
      </p:sp>
      <p:sp>
        <p:nvSpPr>
          <p:cNvPr id="18445" name="Line 18"/>
          <p:cNvSpPr>
            <a:spLocks noChangeShapeType="1"/>
          </p:cNvSpPr>
          <p:nvPr/>
        </p:nvSpPr>
        <p:spPr bwMode="auto">
          <a:xfrm flipH="1">
            <a:off x="4419600" y="4191000"/>
            <a:ext cx="762000" cy="0"/>
          </a:xfrm>
          <a:prstGeom prst="line">
            <a:avLst/>
          </a:prstGeom>
          <a:noFill/>
          <a:ln w="9525">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996"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latin typeface="宋体" pitchFamily="2" charset="-122"/>
              </a:rPr>
              <a:t>第一节  股票及股票市场</a:t>
            </a:r>
            <a:r>
              <a:rPr lang="zh-CN" altLang="en-US" dirty="0"/>
              <a:t> </a:t>
            </a:r>
          </a:p>
        </p:txBody>
      </p:sp>
      <p:sp>
        <p:nvSpPr>
          <p:cNvPr id="19459" name="Rectangle 6"/>
          <p:cNvSpPr>
            <a:spLocks noChangeArrowheads="1"/>
          </p:cNvSpPr>
          <p:nvPr/>
        </p:nvSpPr>
        <p:spPr bwMode="auto">
          <a:xfrm>
            <a:off x="1066800" y="1341438"/>
            <a:ext cx="2381250" cy="4572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spcBef>
                <a:spcPct val="50000"/>
              </a:spcBef>
              <a:buClr>
                <a:schemeClr val="tx2"/>
              </a:buClr>
              <a:buFont typeface="Wingdings" pitchFamily="2" charset="2"/>
              <a:buBlip>
                <a:blip r:embed="rId2"/>
              </a:buBlip>
            </a:pPr>
            <a:r>
              <a:rPr lang="zh-CN" altLang="en-US" sz="2400">
                <a:solidFill>
                  <a:schemeClr val="folHlink"/>
                </a:solidFill>
              </a:rPr>
              <a:t> </a:t>
            </a:r>
            <a:r>
              <a:rPr lang="zh-CN" altLang="en-US" sz="2400">
                <a:solidFill>
                  <a:srgbClr val="6600CC"/>
                </a:solidFill>
              </a:rPr>
              <a:t>股票流通市场</a:t>
            </a:r>
          </a:p>
        </p:txBody>
      </p:sp>
      <p:sp>
        <p:nvSpPr>
          <p:cNvPr id="19460" name="Rectangle 7"/>
          <p:cNvSpPr>
            <a:spLocks noChangeArrowheads="1"/>
          </p:cNvSpPr>
          <p:nvPr/>
        </p:nvSpPr>
        <p:spPr bwMode="auto">
          <a:xfrm>
            <a:off x="1573213" y="2133600"/>
            <a:ext cx="6553200" cy="1114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lnSpc>
                <a:spcPct val="140000"/>
              </a:lnSpc>
            </a:pPr>
            <a:r>
              <a:rPr lang="zh-CN" altLang="en-US" sz="2400"/>
              <a:t>股票流通市场又称为二级市场，它是指已发行股票交易的场所</a:t>
            </a:r>
            <a:r>
              <a:rPr lang="zh-CN" altLang="en-US" sz="1800"/>
              <a:t> </a:t>
            </a:r>
            <a:endParaRPr lang="zh-CN" altLang="en-US" sz="1800">
              <a:latin typeface="Times New Roman" pitchFamily="18" charset="0"/>
            </a:endParaRPr>
          </a:p>
        </p:txBody>
      </p:sp>
      <p:sp>
        <p:nvSpPr>
          <p:cNvPr id="19461" name="Text Box 8"/>
          <p:cNvSpPr txBox="1">
            <a:spLocks noChangeArrowheads="1"/>
          </p:cNvSpPr>
          <p:nvPr/>
        </p:nvSpPr>
        <p:spPr bwMode="auto">
          <a:xfrm>
            <a:off x="1905000" y="3641725"/>
            <a:ext cx="65532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spcBef>
                <a:spcPct val="50000"/>
              </a:spcBef>
              <a:buClr>
                <a:schemeClr val="tx2"/>
              </a:buClr>
              <a:buFont typeface="Wingdings" pitchFamily="2" charset="2"/>
              <a:buChar char="Ø"/>
            </a:pPr>
            <a:r>
              <a:rPr lang="zh-CN" altLang="en-US" sz="2400">
                <a:solidFill>
                  <a:srgbClr val="0033CC"/>
                </a:solidFill>
              </a:rPr>
              <a:t> 有形市场（有组织的证券交易所市场 ）</a:t>
            </a:r>
          </a:p>
        </p:txBody>
      </p:sp>
      <p:sp>
        <p:nvSpPr>
          <p:cNvPr id="19462" name="Text Box 9"/>
          <p:cNvSpPr txBox="1">
            <a:spLocks noChangeArrowheads="1"/>
          </p:cNvSpPr>
          <p:nvPr/>
        </p:nvSpPr>
        <p:spPr bwMode="auto">
          <a:xfrm>
            <a:off x="1905000" y="4365625"/>
            <a:ext cx="6324600" cy="1114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lnSpc>
                <a:spcPct val="140000"/>
              </a:lnSpc>
              <a:spcBef>
                <a:spcPct val="50000"/>
              </a:spcBef>
              <a:buClr>
                <a:schemeClr val="tx2"/>
              </a:buClr>
              <a:buFont typeface="Wingdings" pitchFamily="2" charset="2"/>
              <a:buChar char="Ø"/>
            </a:pPr>
            <a:r>
              <a:rPr lang="zh-CN" altLang="en-US" sz="2400">
                <a:solidFill>
                  <a:srgbClr val="0033CC"/>
                </a:solidFill>
              </a:rPr>
              <a:t> 无形市场（在证券交易所之外形成的电子化、网络化的证券报价系统市场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9300"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latin typeface="宋体" pitchFamily="2" charset="-122"/>
              </a:rPr>
              <a:t>第一节  股票及股票市场</a:t>
            </a:r>
            <a:r>
              <a:rPr lang="zh-CN" altLang="en-US" dirty="0"/>
              <a:t> </a:t>
            </a:r>
          </a:p>
        </p:txBody>
      </p:sp>
      <p:sp>
        <p:nvSpPr>
          <p:cNvPr id="20483" name="Text Box 10"/>
          <p:cNvSpPr txBox="1">
            <a:spLocks noChangeArrowheads="1"/>
          </p:cNvSpPr>
          <p:nvPr/>
        </p:nvSpPr>
        <p:spPr bwMode="auto">
          <a:xfrm>
            <a:off x="987425" y="1268413"/>
            <a:ext cx="6934200" cy="4572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spcBef>
                <a:spcPct val="50000"/>
              </a:spcBef>
            </a:pPr>
            <a:r>
              <a:rPr lang="zh-CN" altLang="en-US" sz="2400">
                <a:latin typeface="Times New Roman" pitchFamily="18" charset="0"/>
              </a:rPr>
              <a:t>在美国，二级市场又可细分为四个市场：</a:t>
            </a:r>
          </a:p>
        </p:txBody>
      </p:sp>
      <p:sp>
        <p:nvSpPr>
          <p:cNvPr id="20484" name="Text Box 11"/>
          <p:cNvSpPr txBox="1">
            <a:spLocks noChangeArrowheads="1"/>
          </p:cNvSpPr>
          <p:nvPr/>
        </p:nvSpPr>
        <p:spPr bwMode="auto">
          <a:xfrm>
            <a:off x="1828800" y="1741488"/>
            <a:ext cx="65532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spcBef>
                <a:spcPct val="50000"/>
              </a:spcBef>
              <a:buClr>
                <a:schemeClr val="tx2"/>
              </a:buClr>
              <a:buFont typeface="Wingdings" pitchFamily="2" charset="2"/>
              <a:buChar char="Ø"/>
            </a:pPr>
            <a:r>
              <a:rPr lang="zh-CN" altLang="en-US" sz="2400">
                <a:solidFill>
                  <a:srgbClr val="0033CC"/>
                </a:solidFill>
              </a:rPr>
              <a:t> </a:t>
            </a:r>
            <a:r>
              <a:rPr lang="zh-CN" altLang="en-US" sz="2400">
                <a:solidFill>
                  <a:srgbClr val="0033CC"/>
                </a:solidFill>
                <a:latin typeface="Times New Roman" pitchFamily="18" charset="0"/>
              </a:rPr>
              <a:t>第一市场是指证券交易所市场</a:t>
            </a:r>
            <a:endParaRPr lang="zh-CN" altLang="en-US" sz="2400">
              <a:solidFill>
                <a:srgbClr val="0033CC"/>
              </a:solidFill>
            </a:endParaRPr>
          </a:p>
        </p:txBody>
      </p:sp>
      <p:sp>
        <p:nvSpPr>
          <p:cNvPr id="20485" name="Text Box 12"/>
          <p:cNvSpPr txBox="1">
            <a:spLocks noChangeArrowheads="1"/>
          </p:cNvSpPr>
          <p:nvPr/>
        </p:nvSpPr>
        <p:spPr bwMode="auto">
          <a:xfrm>
            <a:off x="1828800" y="2349500"/>
            <a:ext cx="6553200" cy="822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spcBef>
                <a:spcPct val="50000"/>
              </a:spcBef>
              <a:buClr>
                <a:schemeClr val="tx2"/>
              </a:buClr>
              <a:buFont typeface="Wingdings" pitchFamily="2" charset="2"/>
              <a:buChar char="Ø"/>
            </a:pPr>
            <a:r>
              <a:rPr lang="zh-CN" altLang="en-US" sz="2400">
                <a:solidFill>
                  <a:srgbClr val="CC0099"/>
                </a:solidFill>
                <a:latin typeface="Times New Roman" pitchFamily="18" charset="0"/>
              </a:rPr>
              <a:t>  第二市场是指场外交易市场，通过协商达成成交价格。</a:t>
            </a:r>
            <a:endParaRPr lang="zh-CN" altLang="en-US" sz="2400">
              <a:latin typeface="Times New Roman" pitchFamily="18" charset="0"/>
            </a:endParaRPr>
          </a:p>
        </p:txBody>
      </p:sp>
      <p:sp>
        <p:nvSpPr>
          <p:cNvPr id="20486" name="Text Box 13"/>
          <p:cNvSpPr txBox="1">
            <a:spLocks noChangeArrowheads="1"/>
          </p:cNvSpPr>
          <p:nvPr/>
        </p:nvSpPr>
        <p:spPr bwMode="auto">
          <a:xfrm>
            <a:off x="1828800" y="3295650"/>
            <a:ext cx="6172200" cy="1406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lnSpc>
                <a:spcPct val="120000"/>
              </a:lnSpc>
              <a:spcBef>
                <a:spcPct val="50000"/>
              </a:spcBef>
              <a:buClr>
                <a:schemeClr val="tx2"/>
              </a:buClr>
              <a:buFont typeface="Wingdings" pitchFamily="2" charset="2"/>
              <a:buChar char="Ø"/>
            </a:pPr>
            <a:r>
              <a:rPr lang="zh-CN" altLang="en-US" sz="2400">
                <a:solidFill>
                  <a:schemeClr val="folHlink"/>
                </a:solidFill>
                <a:latin typeface="Times New Roman" pitchFamily="18" charset="0"/>
              </a:rPr>
              <a:t>第三市场是指已在证券交易所上市的股票在非证券交易所会员的柜台进行交易，该种交易不收取佣金，以降低证券交易的成本。</a:t>
            </a:r>
            <a:endParaRPr lang="zh-CN" altLang="en-US" sz="2400">
              <a:solidFill>
                <a:srgbClr val="0033CC"/>
              </a:solidFill>
            </a:endParaRPr>
          </a:p>
        </p:txBody>
      </p:sp>
      <p:sp>
        <p:nvSpPr>
          <p:cNvPr id="20487" name="Text Box 14"/>
          <p:cNvSpPr txBox="1">
            <a:spLocks noChangeArrowheads="1"/>
          </p:cNvSpPr>
          <p:nvPr/>
        </p:nvSpPr>
        <p:spPr bwMode="auto">
          <a:xfrm>
            <a:off x="1866900" y="4797425"/>
            <a:ext cx="6477000" cy="1296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lnSpc>
                <a:spcPct val="110000"/>
              </a:lnSpc>
              <a:spcBef>
                <a:spcPct val="50000"/>
              </a:spcBef>
              <a:buClr>
                <a:schemeClr val="tx2"/>
              </a:buClr>
              <a:buFont typeface="Wingdings" pitchFamily="2" charset="2"/>
              <a:buChar char="Ø"/>
            </a:pPr>
            <a:r>
              <a:rPr lang="zh-CN" altLang="en-US" sz="2400">
                <a:solidFill>
                  <a:srgbClr val="0033CC"/>
                </a:solidFill>
              </a:rPr>
              <a:t> </a:t>
            </a:r>
            <a:r>
              <a:rPr lang="zh-CN" altLang="en-US" sz="2400">
                <a:solidFill>
                  <a:srgbClr val="6600CC"/>
                </a:solidFill>
                <a:latin typeface="Times New Roman" pitchFamily="18" charset="0"/>
              </a:rPr>
              <a:t>第四市场是指买卖双方通过经纪人之间的计算机网络或买卖双方（或通过其代理人）通过电话联系进行直接议价交易的市场。</a:t>
            </a:r>
            <a:endParaRPr lang="zh-CN" altLang="en-US" sz="2400">
              <a:solidFill>
                <a:srgbClr val="0033CC"/>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6"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latin typeface="宋体" pitchFamily="2" charset="-122"/>
              </a:rPr>
              <a:t>第一节  股票及股票市场</a:t>
            </a:r>
            <a:r>
              <a:rPr lang="zh-CN" altLang="en-US" dirty="0"/>
              <a:t> </a:t>
            </a:r>
          </a:p>
        </p:txBody>
      </p:sp>
      <p:sp>
        <p:nvSpPr>
          <p:cNvPr id="21507" name="Rectangle 6"/>
          <p:cNvSpPr>
            <a:spLocks noChangeArrowheads="1"/>
          </p:cNvSpPr>
          <p:nvPr/>
        </p:nvSpPr>
        <p:spPr bwMode="auto">
          <a:xfrm>
            <a:off x="1066800" y="1268413"/>
            <a:ext cx="2284413"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spcBef>
                <a:spcPct val="50000"/>
              </a:spcBef>
              <a:buClr>
                <a:schemeClr val="tx2"/>
              </a:buClr>
              <a:buFont typeface="Wingdings" pitchFamily="2" charset="2"/>
              <a:buChar char="v"/>
            </a:pPr>
            <a:r>
              <a:rPr lang="zh-CN" altLang="en-US" sz="2400">
                <a:solidFill>
                  <a:schemeClr val="folHlink"/>
                </a:solidFill>
              </a:rPr>
              <a:t>股票交易原则</a:t>
            </a:r>
          </a:p>
        </p:txBody>
      </p:sp>
      <p:sp>
        <p:nvSpPr>
          <p:cNvPr id="21508" name="Text Box 7"/>
          <p:cNvSpPr txBox="1">
            <a:spLocks noChangeArrowheads="1"/>
          </p:cNvSpPr>
          <p:nvPr/>
        </p:nvSpPr>
        <p:spPr bwMode="auto">
          <a:xfrm>
            <a:off x="1447800" y="1989138"/>
            <a:ext cx="40386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spcBef>
                <a:spcPct val="50000"/>
              </a:spcBef>
              <a:buClr>
                <a:schemeClr val="tx2"/>
              </a:buClr>
              <a:buFont typeface="Wingdings" pitchFamily="2" charset="2"/>
              <a:buBlip>
                <a:blip r:embed="rId2"/>
              </a:buBlip>
            </a:pPr>
            <a:r>
              <a:rPr lang="zh-CN" altLang="en-US" sz="2400">
                <a:solidFill>
                  <a:schemeClr val="folHlink"/>
                </a:solidFill>
              </a:rPr>
              <a:t> </a:t>
            </a:r>
            <a:r>
              <a:rPr lang="zh-CN" altLang="en-US" sz="2400">
                <a:solidFill>
                  <a:srgbClr val="9900FF"/>
                </a:solidFill>
              </a:rPr>
              <a:t>交易所实行会员制</a:t>
            </a:r>
          </a:p>
        </p:txBody>
      </p:sp>
      <p:sp>
        <p:nvSpPr>
          <p:cNvPr id="21509" name="Text Box 8"/>
          <p:cNvSpPr txBox="1">
            <a:spLocks noChangeArrowheads="1"/>
          </p:cNvSpPr>
          <p:nvPr/>
        </p:nvSpPr>
        <p:spPr bwMode="auto">
          <a:xfrm>
            <a:off x="1447800" y="2514600"/>
            <a:ext cx="76962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spcBef>
                <a:spcPct val="50000"/>
              </a:spcBef>
              <a:buClr>
                <a:schemeClr val="tx2"/>
              </a:buClr>
              <a:buFont typeface="Wingdings" pitchFamily="2" charset="2"/>
              <a:buBlip>
                <a:blip r:embed="rId2"/>
              </a:buBlip>
            </a:pPr>
            <a:r>
              <a:rPr lang="zh-CN" altLang="en-US" sz="2400">
                <a:solidFill>
                  <a:schemeClr val="folHlink"/>
                </a:solidFill>
              </a:rPr>
              <a:t> </a:t>
            </a:r>
            <a:r>
              <a:rPr lang="zh-CN" altLang="en-US" sz="2400">
                <a:solidFill>
                  <a:srgbClr val="9900FF"/>
                </a:solidFill>
              </a:rPr>
              <a:t>交易过程采取公开竞价方式（时间优先、价格优先）</a:t>
            </a:r>
          </a:p>
        </p:txBody>
      </p:sp>
      <p:sp>
        <p:nvSpPr>
          <p:cNvPr id="21510" name="Rectangle 9"/>
          <p:cNvSpPr>
            <a:spLocks noChangeArrowheads="1"/>
          </p:cNvSpPr>
          <p:nvPr/>
        </p:nvSpPr>
        <p:spPr bwMode="auto">
          <a:xfrm>
            <a:off x="1066800" y="3429000"/>
            <a:ext cx="2284413"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l">
              <a:spcBef>
                <a:spcPct val="50000"/>
              </a:spcBef>
              <a:buClr>
                <a:schemeClr val="tx2"/>
              </a:buClr>
              <a:buFont typeface="Wingdings" pitchFamily="2" charset="2"/>
              <a:buChar char="v"/>
            </a:pPr>
            <a:r>
              <a:rPr lang="zh-CN" altLang="en-US" sz="2400">
                <a:solidFill>
                  <a:schemeClr val="folHlink"/>
                </a:solidFill>
              </a:rPr>
              <a:t>股票价格指数</a:t>
            </a:r>
          </a:p>
        </p:txBody>
      </p:sp>
      <p:sp>
        <p:nvSpPr>
          <p:cNvPr id="21511" name="Rectangle 14"/>
          <p:cNvSpPr>
            <a:spLocks noChangeArrowheads="1"/>
          </p:cNvSpPr>
          <p:nvPr/>
        </p:nvSpPr>
        <p:spPr bwMode="auto">
          <a:xfrm>
            <a:off x="1600200" y="4005263"/>
            <a:ext cx="6858000" cy="15319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lnSpc>
                <a:spcPct val="130000"/>
              </a:lnSpc>
              <a:buFontTx/>
              <a:buBlip>
                <a:blip r:embed="rId2"/>
              </a:buBlip>
            </a:pPr>
            <a:r>
              <a:rPr lang="zh-CN" altLang="en-US" sz="2400"/>
              <a:t> </a:t>
            </a:r>
            <a:r>
              <a:rPr lang="zh-CN" altLang="en-US" sz="2400">
                <a:solidFill>
                  <a:srgbClr val="9900FF"/>
                </a:solidFill>
              </a:rPr>
              <a:t>是反映整个股票市场总体价格水平及其变动情况的一种指标，是市场趋势的表征，表示市场平均价格水平的变化程度。</a:t>
            </a:r>
            <a:r>
              <a:rPr lang="zh-CN" altLang="en-US" sz="2400"/>
              <a:t>  </a:t>
            </a:r>
          </a:p>
        </p:txBody>
      </p:sp>
      <p:sp>
        <p:nvSpPr>
          <p:cNvPr id="21512" name="Rectangle 16"/>
          <p:cNvSpPr>
            <a:spLocks noChangeArrowheads="1"/>
          </p:cNvSpPr>
          <p:nvPr/>
        </p:nvSpPr>
        <p:spPr bwMode="auto">
          <a:xfrm>
            <a:off x="4195763" y="3200400"/>
            <a:ext cx="914400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endParaRPr lang="zh-CN" alt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972"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latin typeface="宋体" pitchFamily="2" charset="-122"/>
              </a:rPr>
              <a:t>第一节  股票及股票市场</a:t>
            </a:r>
            <a:r>
              <a:rPr lang="zh-CN" altLang="en-US" dirty="0"/>
              <a:t> </a:t>
            </a:r>
          </a:p>
        </p:txBody>
      </p:sp>
      <p:pic>
        <p:nvPicPr>
          <p:cNvPr id="22531"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51238" y="1281113"/>
            <a:ext cx="1905000" cy="1157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2532" name="Group 14"/>
          <p:cNvGrpSpPr>
            <a:grpSpLocks/>
          </p:cNvGrpSpPr>
          <p:nvPr/>
        </p:nvGrpSpPr>
        <p:grpSpPr bwMode="auto">
          <a:xfrm>
            <a:off x="1905000" y="2509838"/>
            <a:ext cx="5562600" cy="1000125"/>
            <a:chOff x="1200" y="2112"/>
            <a:chExt cx="3504" cy="630"/>
          </a:xfrm>
        </p:grpSpPr>
        <p:sp>
          <p:nvSpPr>
            <p:cNvPr id="22537" name="Rectangle 7"/>
            <p:cNvSpPr>
              <a:spLocks noChangeArrowheads="1"/>
            </p:cNvSpPr>
            <p:nvPr/>
          </p:nvSpPr>
          <p:spPr bwMode="auto">
            <a:xfrm>
              <a:off x="1248" y="2112"/>
              <a:ext cx="3456" cy="5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r>
                <a:rPr lang="zh-CN" altLang="en-US" sz="1800"/>
                <a:t>       </a:t>
              </a:r>
              <a:r>
                <a:rPr lang="zh-CN" altLang="en-US" sz="2400"/>
                <a:t>：报告期、基期的股价指数</a:t>
              </a:r>
            </a:p>
            <a:p>
              <a:pPr algn="l">
                <a:lnSpc>
                  <a:spcPct val="120000"/>
                </a:lnSpc>
              </a:pPr>
              <a:r>
                <a:rPr lang="zh-CN" altLang="en-US" sz="2400"/>
                <a:t>     ：报告期、基期的平均股价水平 </a:t>
              </a:r>
              <a:endParaRPr lang="zh-CN" altLang="en-US" sz="2400">
                <a:latin typeface="Times New Roman" pitchFamily="18" charset="0"/>
              </a:endParaRPr>
            </a:p>
          </p:txBody>
        </p:sp>
        <p:pic>
          <p:nvPicPr>
            <p:cNvPr id="22538"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0" y="2176"/>
              <a:ext cx="480" cy="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9"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48" y="2448"/>
              <a:ext cx="528"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2533" name="Rectangle 10"/>
          <p:cNvSpPr>
            <a:spLocks noChangeArrowheads="1"/>
          </p:cNvSpPr>
          <p:nvPr/>
        </p:nvSpPr>
        <p:spPr bwMode="auto">
          <a:xfrm>
            <a:off x="990600" y="3962400"/>
            <a:ext cx="44196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FontTx/>
              <a:buBlip>
                <a:blip r:embed="rId5"/>
              </a:buBlip>
            </a:pPr>
            <a:r>
              <a:rPr lang="zh-CN" altLang="en-US" sz="2400">
                <a:solidFill>
                  <a:srgbClr val="9900FF"/>
                </a:solidFill>
              </a:rPr>
              <a:t> 决定股价指数的因素</a:t>
            </a:r>
            <a:r>
              <a:rPr lang="zh-CN" altLang="en-US" sz="2400"/>
              <a:t> </a:t>
            </a:r>
            <a:endParaRPr lang="zh-CN" altLang="en-US" sz="2400">
              <a:latin typeface="Times New Roman" pitchFamily="18" charset="0"/>
            </a:endParaRPr>
          </a:p>
        </p:txBody>
      </p:sp>
      <p:sp>
        <p:nvSpPr>
          <p:cNvPr id="22534" name="Rectangle 11"/>
          <p:cNvSpPr>
            <a:spLocks noChangeArrowheads="1"/>
          </p:cNvSpPr>
          <p:nvPr/>
        </p:nvSpPr>
        <p:spPr bwMode="auto">
          <a:xfrm>
            <a:off x="2057400" y="4495800"/>
            <a:ext cx="41910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FontTx/>
              <a:buBlip>
                <a:blip r:embed="rId6"/>
              </a:buBlip>
            </a:pPr>
            <a:r>
              <a:rPr lang="zh-CN" altLang="en-US" sz="2400"/>
              <a:t> 指标所包含的股票</a:t>
            </a:r>
            <a:r>
              <a:rPr lang="zh-CN" altLang="en-US" sz="1800"/>
              <a:t> </a:t>
            </a:r>
            <a:endParaRPr lang="zh-CN" altLang="en-US" sz="1800">
              <a:latin typeface="Times New Roman" pitchFamily="18" charset="0"/>
            </a:endParaRPr>
          </a:p>
        </p:txBody>
      </p:sp>
      <p:sp>
        <p:nvSpPr>
          <p:cNvPr id="22535" name="Rectangle 12"/>
          <p:cNvSpPr>
            <a:spLocks noChangeArrowheads="1"/>
          </p:cNvSpPr>
          <p:nvPr/>
        </p:nvSpPr>
        <p:spPr bwMode="auto">
          <a:xfrm>
            <a:off x="2057400" y="4953000"/>
            <a:ext cx="63246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FontTx/>
              <a:buBlip>
                <a:blip r:embed="rId6"/>
              </a:buBlip>
            </a:pPr>
            <a:r>
              <a:rPr lang="zh-CN" altLang="en-US" sz="2400"/>
              <a:t> 各股票在指标中的相对权重</a:t>
            </a:r>
            <a:r>
              <a:rPr lang="zh-CN" altLang="en-US" sz="1800"/>
              <a:t> </a:t>
            </a:r>
            <a:endParaRPr lang="zh-CN" altLang="en-US" sz="1800">
              <a:latin typeface="Times New Roman" pitchFamily="18" charset="0"/>
            </a:endParaRPr>
          </a:p>
        </p:txBody>
      </p:sp>
      <p:sp>
        <p:nvSpPr>
          <p:cNvPr id="22536" name="Rectangle 13"/>
          <p:cNvSpPr>
            <a:spLocks noChangeArrowheads="1"/>
          </p:cNvSpPr>
          <p:nvPr/>
        </p:nvSpPr>
        <p:spPr bwMode="auto">
          <a:xfrm>
            <a:off x="2057400" y="5410200"/>
            <a:ext cx="6477000" cy="895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lnSpc>
                <a:spcPct val="110000"/>
              </a:lnSpc>
              <a:buFontTx/>
              <a:buBlip>
                <a:blip r:embed="rId6"/>
              </a:buBlip>
            </a:pPr>
            <a:r>
              <a:rPr lang="zh-CN" altLang="en-US" sz="2400"/>
              <a:t> 计算方法简单（算术平均法、简单几何平均法和加权平均法）</a:t>
            </a:r>
            <a:r>
              <a:rPr lang="zh-CN" altLang="en-US" sz="1800"/>
              <a:t>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24"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latin typeface="宋体" pitchFamily="2" charset="-122"/>
              </a:rPr>
              <a:t>第一节  股票及股票市场</a:t>
            </a:r>
            <a:r>
              <a:rPr lang="zh-CN" altLang="en-US" dirty="0"/>
              <a:t> </a:t>
            </a:r>
          </a:p>
        </p:txBody>
      </p:sp>
      <p:sp>
        <p:nvSpPr>
          <p:cNvPr id="23555" name="Text Box 10"/>
          <p:cNvSpPr txBox="1">
            <a:spLocks noChangeArrowheads="1"/>
          </p:cNvSpPr>
          <p:nvPr/>
        </p:nvSpPr>
        <p:spPr bwMode="auto">
          <a:xfrm>
            <a:off x="1066800" y="1341438"/>
            <a:ext cx="3810000" cy="4572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spcBef>
                <a:spcPct val="50000"/>
              </a:spcBef>
            </a:pPr>
            <a:r>
              <a:rPr lang="en-US" altLang="zh-CN" sz="2400">
                <a:solidFill>
                  <a:srgbClr val="CC00FF"/>
                </a:solidFill>
                <a:latin typeface="Times New Roman" pitchFamily="18" charset="0"/>
              </a:rPr>
              <a:t>1</a:t>
            </a:r>
            <a:r>
              <a:rPr lang="zh-CN" altLang="en-US" sz="2400">
                <a:solidFill>
                  <a:srgbClr val="CC00FF"/>
                </a:solidFill>
                <a:latin typeface="Times New Roman" pitchFamily="18" charset="0"/>
              </a:rPr>
              <a:t>、简单算术平均法</a:t>
            </a:r>
            <a:endParaRPr lang="zh-CN" altLang="en-US" sz="2400" b="1">
              <a:latin typeface="Times New Roman" pitchFamily="18" charset="0"/>
            </a:endParaRPr>
          </a:p>
        </p:txBody>
      </p:sp>
      <p:sp>
        <p:nvSpPr>
          <p:cNvPr id="23556" name="Text Box 11"/>
          <p:cNvSpPr txBox="1">
            <a:spLocks noChangeArrowheads="1"/>
          </p:cNvSpPr>
          <p:nvPr/>
        </p:nvSpPr>
        <p:spPr bwMode="auto">
          <a:xfrm>
            <a:off x="1344613" y="1817688"/>
            <a:ext cx="7239000" cy="1990725"/>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just">
              <a:lnSpc>
                <a:spcPct val="130000"/>
              </a:lnSpc>
            </a:pPr>
            <a:r>
              <a:rPr lang="zh-CN" altLang="en-US" sz="2400">
                <a:latin typeface="Times New Roman" pitchFamily="18" charset="0"/>
              </a:rPr>
              <a:t>是将组成指数的样本股的报告期和基期价格分别进行简单算术平均，求得股票平均价格。这种方法计算股价指数往往选取大公司的股票作为样本，著名的道</a:t>
            </a:r>
            <a:r>
              <a:rPr lang="zh-CN" altLang="zh-CN" sz="2400"/>
              <a:t>•</a:t>
            </a:r>
            <a:r>
              <a:rPr lang="zh-CN" altLang="en-US" sz="2400">
                <a:latin typeface="Times New Roman" pitchFamily="18" charset="0"/>
              </a:rPr>
              <a:t>琼斯工业平均指数即采用这种方法。用公式表示为</a:t>
            </a:r>
            <a:endParaRPr lang="zh-CN" altLang="en-US"/>
          </a:p>
        </p:txBody>
      </p:sp>
      <p:pic>
        <p:nvPicPr>
          <p:cNvPr id="23557" name="Picture 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3952875"/>
            <a:ext cx="1600200" cy="890588"/>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3558"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40363" y="3952875"/>
            <a:ext cx="1600200" cy="849313"/>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3559" name="Text Box 14"/>
          <p:cNvSpPr txBox="1">
            <a:spLocks noChangeArrowheads="1"/>
          </p:cNvSpPr>
          <p:nvPr/>
        </p:nvSpPr>
        <p:spPr bwMode="auto">
          <a:xfrm>
            <a:off x="1371600" y="5073650"/>
            <a:ext cx="7315200" cy="89535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lnSpc>
                <a:spcPct val="110000"/>
              </a:lnSpc>
              <a:spcBef>
                <a:spcPct val="50000"/>
              </a:spcBef>
            </a:pPr>
            <a:r>
              <a:rPr lang="zh-CN" altLang="en-US" sz="2400">
                <a:latin typeface="Times New Roman" pitchFamily="18" charset="0"/>
              </a:rPr>
              <a:t>其中，               分别为报告期与基期第</a:t>
            </a:r>
            <a:r>
              <a:rPr lang="en-GB" altLang="zh-CN" sz="2400">
                <a:latin typeface="Times New Roman" pitchFamily="18" charset="0"/>
              </a:rPr>
              <a:t>i</a:t>
            </a:r>
            <a:r>
              <a:rPr lang="en-GB" altLang="en-US" sz="2400">
                <a:latin typeface="Times New Roman" pitchFamily="18" charset="0"/>
              </a:rPr>
              <a:t>种股票的价格，</a:t>
            </a:r>
            <a:r>
              <a:rPr lang="en-GB" altLang="zh-CN" sz="2400">
                <a:latin typeface="Times New Roman" pitchFamily="18" charset="0"/>
              </a:rPr>
              <a:t>n</a:t>
            </a:r>
            <a:r>
              <a:rPr lang="en-GB" altLang="en-US" sz="2400">
                <a:latin typeface="Times New Roman" pitchFamily="18" charset="0"/>
              </a:rPr>
              <a:t>为样本股的个数。</a:t>
            </a:r>
            <a:endParaRPr lang="zh-CN" altLang="en-US" sz="2400">
              <a:latin typeface="Times New Roman" pitchFamily="18" charset="0"/>
            </a:endParaRPr>
          </a:p>
        </p:txBody>
      </p:sp>
      <p:pic>
        <p:nvPicPr>
          <p:cNvPr id="23560" name="Picture 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41563" y="5078413"/>
            <a:ext cx="990600" cy="4826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marL="0" indent="0">
              <a:buFontTx/>
              <a:buNone/>
              <a:defRPr/>
            </a:pPr>
            <a:r>
              <a:rPr lang="zh-CN" altLang="en-US" b="1" i="1" dirty="0" smtClean="0">
                <a:solidFill>
                  <a:srgbClr val="0033CC"/>
                </a:solidFill>
              </a:rPr>
              <a:t>目录</a:t>
            </a:r>
            <a:endParaRPr lang="en-US" altLang="zh-CN" dirty="0" smtClean="0">
              <a:solidFill>
                <a:srgbClr val="0033CC"/>
              </a:solidFill>
              <a:latin typeface="+mj-ea"/>
              <a:ea typeface="+mj-ea"/>
            </a:endParaRPr>
          </a:p>
          <a:p>
            <a:pPr marL="0" indent="0">
              <a:lnSpc>
                <a:spcPct val="150000"/>
              </a:lnSpc>
              <a:buFontTx/>
              <a:buNone/>
              <a:defRPr/>
            </a:pPr>
            <a:r>
              <a:rPr lang="zh-CN" altLang="en-US" dirty="0" smtClean="0">
                <a:solidFill>
                  <a:srgbClr val="0033CC"/>
                </a:solidFill>
                <a:latin typeface="+mj-ea"/>
                <a:ea typeface="+mj-ea"/>
              </a:rPr>
              <a:t>第一节    股票于股票市场</a:t>
            </a:r>
            <a:endParaRPr lang="en-US" altLang="zh-CN" dirty="0" smtClean="0">
              <a:solidFill>
                <a:srgbClr val="0033CC"/>
              </a:solidFill>
              <a:latin typeface="+mj-ea"/>
              <a:ea typeface="+mj-ea"/>
            </a:endParaRPr>
          </a:p>
          <a:p>
            <a:pPr marL="0" indent="0">
              <a:lnSpc>
                <a:spcPct val="150000"/>
              </a:lnSpc>
              <a:buFontTx/>
              <a:buNone/>
              <a:defRPr/>
            </a:pPr>
            <a:r>
              <a:rPr lang="zh-CN" altLang="en-US" dirty="0">
                <a:solidFill>
                  <a:srgbClr val="0033CC"/>
                </a:solidFill>
                <a:latin typeface="+mj-ea"/>
                <a:ea typeface="+mj-ea"/>
              </a:rPr>
              <a:t>第二</a:t>
            </a:r>
            <a:r>
              <a:rPr lang="zh-CN" altLang="en-US" dirty="0" smtClean="0">
                <a:solidFill>
                  <a:srgbClr val="0033CC"/>
                </a:solidFill>
                <a:latin typeface="+mj-ea"/>
                <a:ea typeface="+mj-ea"/>
              </a:rPr>
              <a:t>节    普通股定价模型</a:t>
            </a:r>
            <a:endParaRPr lang="en-US" altLang="zh-CN" dirty="0" smtClean="0">
              <a:solidFill>
                <a:srgbClr val="0033CC"/>
              </a:solidFill>
              <a:latin typeface="+mj-ea"/>
              <a:ea typeface="+mj-ea"/>
            </a:endParaRPr>
          </a:p>
          <a:p>
            <a:pPr marL="0" indent="0">
              <a:lnSpc>
                <a:spcPct val="150000"/>
              </a:lnSpc>
              <a:buFontTx/>
              <a:buNone/>
              <a:defRPr/>
            </a:pPr>
            <a:r>
              <a:rPr lang="zh-CN" altLang="en-US" dirty="0">
                <a:solidFill>
                  <a:srgbClr val="0033CC"/>
                </a:solidFill>
                <a:latin typeface="+mj-ea"/>
                <a:ea typeface="+mj-ea"/>
              </a:rPr>
              <a:t>第三</a:t>
            </a:r>
            <a:r>
              <a:rPr lang="zh-CN" altLang="en-US" dirty="0" smtClean="0">
                <a:solidFill>
                  <a:srgbClr val="0033CC"/>
                </a:solidFill>
                <a:latin typeface="+mj-ea"/>
                <a:ea typeface="+mj-ea"/>
              </a:rPr>
              <a:t>节    普通股投资分析</a:t>
            </a:r>
            <a:endParaRPr lang="en-US" altLang="zh-CN" dirty="0" smtClean="0">
              <a:solidFill>
                <a:srgbClr val="0033CC"/>
              </a:solidFill>
              <a:latin typeface="+mj-ea"/>
              <a:ea typeface="+mj-ea"/>
            </a:endParaRPr>
          </a:p>
          <a:p>
            <a:pPr marL="0" indent="0">
              <a:lnSpc>
                <a:spcPct val="150000"/>
              </a:lnSpc>
              <a:buFontTx/>
              <a:buNone/>
              <a:defRPr/>
            </a:pPr>
            <a:r>
              <a:rPr lang="zh-CN" altLang="en-US" dirty="0">
                <a:solidFill>
                  <a:srgbClr val="0033CC"/>
                </a:solidFill>
                <a:latin typeface="+mj-ea"/>
                <a:ea typeface="+mj-ea"/>
              </a:rPr>
              <a:t>第四</a:t>
            </a:r>
            <a:r>
              <a:rPr lang="zh-CN" altLang="en-US" dirty="0" smtClean="0">
                <a:solidFill>
                  <a:srgbClr val="0033CC"/>
                </a:solidFill>
                <a:latin typeface="+mj-ea"/>
                <a:ea typeface="+mj-ea"/>
              </a:rPr>
              <a:t>节    对股票投资价值的重新思考</a:t>
            </a:r>
            <a:endParaRPr lang="zh-CN" altLang="en-US" dirty="0">
              <a:solidFill>
                <a:srgbClr val="0033CC"/>
              </a:solidFill>
              <a:latin typeface="+mj-ea"/>
              <a:ea typeface="+mj-ea"/>
            </a:endParaRPr>
          </a:p>
        </p:txBody>
      </p:sp>
      <p:sp>
        <p:nvSpPr>
          <p:cNvPr id="4" name="标题 1"/>
          <p:cNvSpPr>
            <a:spLocks noGrp="1"/>
          </p:cNvSpPr>
          <p:nvPr>
            <p:ph type="title"/>
          </p:nvPr>
        </p:nvSpPr>
        <p:spPr/>
        <p:txBody>
          <a:bodyPr/>
          <a:lstStyle/>
          <a:p>
            <a:pPr eaLnBrk="1" hangingPunct="1">
              <a:defRPr/>
            </a:pPr>
            <a:r>
              <a:rPr lang="zh-CN" altLang="en-US" dirty="0" smtClean="0">
                <a:effectLst>
                  <a:outerShdw blurRad="38100" dist="38100" dir="2700000" algn="tl">
                    <a:srgbClr val="C0C0C0"/>
                  </a:outerShdw>
                </a:effectLst>
                <a:latin typeface="宋体" pitchFamily="2" charset="-122"/>
              </a:rPr>
              <a:t>第九章  股票市场投资分析</a:t>
            </a:r>
            <a:endParaRPr lang="zh-CN" alt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348"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latin typeface="宋体" pitchFamily="2" charset="-122"/>
              </a:rPr>
              <a:t>第一节  股票及股票市场</a:t>
            </a:r>
            <a:r>
              <a:rPr lang="zh-CN" altLang="en-US" dirty="0"/>
              <a:t> </a:t>
            </a:r>
          </a:p>
        </p:txBody>
      </p:sp>
      <p:sp>
        <p:nvSpPr>
          <p:cNvPr id="24579" name="Text Box 10"/>
          <p:cNvSpPr txBox="1">
            <a:spLocks noChangeArrowheads="1"/>
          </p:cNvSpPr>
          <p:nvPr/>
        </p:nvSpPr>
        <p:spPr bwMode="auto">
          <a:xfrm>
            <a:off x="990600" y="1268413"/>
            <a:ext cx="3200400" cy="4572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spcBef>
                <a:spcPct val="50000"/>
              </a:spcBef>
            </a:pPr>
            <a:r>
              <a:rPr lang="en-US" altLang="zh-CN" sz="2400">
                <a:solidFill>
                  <a:srgbClr val="CC00FF"/>
                </a:solidFill>
                <a:latin typeface="Times New Roman" pitchFamily="18" charset="0"/>
              </a:rPr>
              <a:t>2</a:t>
            </a:r>
            <a:r>
              <a:rPr lang="zh-CN" altLang="en-US" sz="2400">
                <a:solidFill>
                  <a:srgbClr val="CC00FF"/>
                </a:solidFill>
                <a:latin typeface="Times New Roman" pitchFamily="18" charset="0"/>
              </a:rPr>
              <a:t>、简单几何平均法</a:t>
            </a:r>
          </a:p>
        </p:txBody>
      </p:sp>
      <p:sp>
        <p:nvSpPr>
          <p:cNvPr id="24580" name="Text Box 11"/>
          <p:cNvSpPr txBox="1">
            <a:spLocks noChangeArrowheads="1"/>
          </p:cNvSpPr>
          <p:nvPr/>
        </p:nvSpPr>
        <p:spPr bwMode="auto">
          <a:xfrm>
            <a:off x="1289050" y="1857375"/>
            <a:ext cx="7467600" cy="2465388"/>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lnSpc>
                <a:spcPct val="130000"/>
              </a:lnSpc>
              <a:spcBef>
                <a:spcPct val="50000"/>
              </a:spcBef>
            </a:pPr>
            <a:r>
              <a:rPr lang="zh-CN" altLang="en-US" sz="2400">
                <a:latin typeface="Times New Roman" pitchFamily="18" charset="0"/>
              </a:rPr>
              <a:t>这种方法是将组成指数的样本股的报告期和基期价格分别进行简单几何平均，求得股票平均价格，然后再根据                   式来计算当前的股价指数。伦敦金融时报指数、美国价值线指数即采用这种方法。用公式表示为</a:t>
            </a:r>
          </a:p>
        </p:txBody>
      </p:sp>
      <p:pic>
        <p:nvPicPr>
          <p:cNvPr id="24581" name="Picture 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49475" y="2719388"/>
            <a:ext cx="1219200" cy="741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2"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7000" y="4324350"/>
            <a:ext cx="1524000" cy="930275"/>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4583" name="Picture 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10200" y="4322763"/>
            <a:ext cx="1752600" cy="917575"/>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2372"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latin typeface="宋体" pitchFamily="2" charset="-122"/>
              </a:rPr>
              <a:t>第一节  股票及股票市场</a:t>
            </a:r>
            <a:r>
              <a:rPr lang="zh-CN" altLang="en-US" dirty="0"/>
              <a:t> </a:t>
            </a:r>
          </a:p>
        </p:txBody>
      </p:sp>
      <p:sp>
        <p:nvSpPr>
          <p:cNvPr id="25603" name="Text Box 10"/>
          <p:cNvSpPr txBox="1">
            <a:spLocks noChangeArrowheads="1"/>
          </p:cNvSpPr>
          <p:nvPr/>
        </p:nvSpPr>
        <p:spPr bwMode="auto">
          <a:xfrm>
            <a:off x="749300" y="1130300"/>
            <a:ext cx="3962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spcBef>
                <a:spcPct val="50000"/>
              </a:spcBef>
            </a:pPr>
            <a:r>
              <a:rPr lang="en-US" altLang="zh-CN" sz="2400">
                <a:solidFill>
                  <a:srgbClr val="CC00FF"/>
                </a:solidFill>
                <a:latin typeface="Times New Roman" pitchFamily="18" charset="0"/>
              </a:rPr>
              <a:t>3</a:t>
            </a:r>
            <a:r>
              <a:rPr lang="zh-CN" altLang="en-US" sz="2400">
                <a:solidFill>
                  <a:srgbClr val="CC00FF"/>
                </a:solidFill>
                <a:latin typeface="Times New Roman" pitchFamily="18" charset="0"/>
              </a:rPr>
              <a:t>、加权平均法</a:t>
            </a:r>
          </a:p>
        </p:txBody>
      </p:sp>
      <p:sp>
        <p:nvSpPr>
          <p:cNvPr id="25604" name="Text Box 11"/>
          <p:cNvSpPr txBox="1">
            <a:spLocks noChangeArrowheads="1"/>
          </p:cNvSpPr>
          <p:nvPr/>
        </p:nvSpPr>
        <p:spPr bwMode="auto">
          <a:xfrm>
            <a:off x="1122363" y="3654425"/>
            <a:ext cx="8153400" cy="2282825"/>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lnSpc>
                <a:spcPct val="150000"/>
              </a:lnSpc>
              <a:spcBef>
                <a:spcPct val="50000"/>
              </a:spcBef>
            </a:pPr>
            <a:r>
              <a:rPr lang="zh-CN" altLang="en-US" sz="2400">
                <a:latin typeface="Times New Roman" pitchFamily="18" charset="0"/>
              </a:rPr>
              <a:t>加权平均法在计算股价平均数时，根据样本股票的重要程度而赋予权数。权数的赋予</a:t>
            </a:r>
            <a:r>
              <a:rPr lang="zh-CN" altLang="en-US" sz="2400"/>
              <a:t>一般有两种方法：一种是根据每种股票的成交股数或（流通）总股份数来确定另一种是根据每种股票市价总值占整个</a:t>
            </a:r>
            <a:r>
              <a:rPr lang="zh-CN" altLang="en-US" sz="2400">
                <a:latin typeface="Times New Roman" pitchFamily="18" charset="0"/>
              </a:rPr>
              <a:t>样本股票总市值的比重来</a:t>
            </a:r>
            <a:r>
              <a:rPr lang="zh-CN" altLang="en-US" sz="2400"/>
              <a:t>确定。</a:t>
            </a:r>
          </a:p>
        </p:txBody>
      </p:sp>
      <p:sp>
        <p:nvSpPr>
          <p:cNvPr id="25605" name="Text Box 12"/>
          <p:cNvSpPr txBox="1">
            <a:spLocks noChangeArrowheads="1"/>
          </p:cNvSpPr>
          <p:nvPr/>
        </p:nvSpPr>
        <p:spPr bwMode="auto">
          <a:xfrm>
            <a:off x="1122363" y="1773238"/>
            <a:ext cx="8045450" cy="1643062"/>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lnSpc>
                <a:spcPct val="140000"/>
              </a:lnSpc>
              <a:spcBef>
                <a:spcPct val="50000"/>
              </a:spcBef>
            </a:pPr>
            <a:r>
              <a:rPr lang="zh-CN" altLang="en-US" sz="2400">
                <a:latin typeface="Times New Roman" pitchFamily="18" charset="0"/>
              </a:rPr>
              <a:t>加权平均法是目前在国际上应用最广泛的指数计算方法，如</a:t>
            </a:r>
            <a:r>
              <a:rPr lang="en-GB" altLang="zh-CN" sz="2400">
                <a:latin typeface="Times New Roman" pitchFamily="18" charset="0"/>
              </a:rPr>
              <a:t>S&amp;P500</a:t>
            </a:r>
            <a:r>
              <a:rPr lang="en-GB" altLang="en-US" sz="2400">
                <a:latin typeface="Times New Roman" pitchFamily="18" charset="0"/>
              </a:rPr>
              <a:t>指数、纽约股票交易所综合指数、香港恒生指数等。</a:t>
            </a:r>
            <a:endParaRPr lang="zh-CN" altLang="en-US" sz="2400">
              <a:latin typeface="Times New Roman"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3396"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latin typeface="宋体" pitchFamily="2" charset="-122"/>
              </a:rPr>
              <a:t>第一节  股票及股票市场</a:t>
            </a:r>
            <a:r>
              <a:rPr lang="zh-CN" altLang="en-US" dirty="0"/>
              <a:t> </a:t>
            </a:r>
          </a:p>
        </p:txBody>
      </p:sp>
      <p:sp>
        <p:nvSpPr>
          <p:cNvPr id="26627" name="Text Box 10"/>
          <p:cNvSpPr txBox="1">
            <a:spLocks noChangeArrowheads="1"/>
          </p:cNvSpPr>
          <p:nvPr/>
        </p:nvSpPr>
        <p:spPr bwMode="auto">
          <a:xfrm>
            <a:off x="990600" y="1268413"/>
            <a:ext cx="3810000" cy="4572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spcBef>
                <a:spcPct val="50000"/>
              </a:spcBef>
            </a:pPr>
            <a:r>
              <a:rPr lang="en-US" altLang="zh-CN" sz="2400">
                <a:solidFill>
                  <a:srgbClr val="CC00FF"/>
                </a:solidFill>
              </a:rPr>
              <a:t>1</a:t>
            </a:r>
            <a:r>
              <a:rPr lang="zh-CN" altLang="en-US" sz="2400">
                <a:solidFill>
                  <a:srgbClr val="CC00FF"/>
                </a:solidFill>
              </a:rPr>
              <a:t>）简单</a:t>
            </a:r>
            <a:r>
              <a:rPr lang="zh-CN" altLang="en-US" sz="2400">
                <a:solidFill>
                  <a:srgbClr val="CC00FF"/>
                </a:solidFill>
                <a:latin typeface="Times New Roman" pitchFamily="18" charset="0"/>
              </a:rPr>
              <a:t>加权平均法</a:t>
            </a:r>
            <a:endParaRPr lang="zh-CN" altLang="en-US" sz="2400" b="1">
              <a:latin typeface="Times New Roman" pitchFamily="18" charset="0"/>
            </a:endParaRPr>
          </a:p>
        </p:txBody>
      </p:sp>
      <p:pic>
        <p:nvPicPr>
          <p:cNvPr id="26628" name="Picture 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8400" y="1725613"/>
            <a:ext cx="1447800" cy="14478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6629"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1725613"/>
            <a:ext cx="1524000" cy="141605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6630" name="Text Box 13"/>
          <p:cNvSpPr txBox="1">
            <a:spLocks noChangeArrowheads="1"/>
          </p:cNvSpPr>
          <p:nvPr/>
        </p:nvSpPr>
        <p:spPr bwMode="auto">
          <a:xfrm>
            <a:off x="1219200" y="3481388"/>
            <a:ext cx="7315200" cy="1114425"/>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lnSpc>
                <a:spcPct val="140000"/>
              </a:lnSpc>
              <a:spcBef>
                <a:spcPct val="50000"/>
              </a:spcBef>
            </a:pPr>
            <a:r>
              <a:rPr lang="zh-CN" altLang="en-US" sz="2400">
                <a:latin typeface="Times New Roman" pitchFamily="18" charset="0"/>
              </a:rPr>
              <a:t>其中，                 为样本股票分别在基期和报告期的</a:t>
            </a:r>
            <a:r>
              <a:rPr lang="zh-CN" altLang="en-US" sz="2400"/>
              <a:t>成交股数或（流通）总股份数。</a:t>
            </a:r>
          </a:p>
        </p:txBody>
      </p:sp>
      <p:pic>
        <p:nvPicPr>
          <p:cNvPr id="26631" name="Picture 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60600" y="3595688"/>
            <a:ext cx="1270000" cy="442912"/>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6632" name="Text Box 15"/>
          <p:cNvSpPr txBox="1">
            <a:spLocks noChangeArrowheads="1"/>
          </p:cNvSpPr>
          <p:nvPr/>
        </p:nvSpPr>
        <p:spPr bwMode="auto">
          <a:xfrm>
            <a:off x="1066800" y="4800600"/>
            <a:ext cx="3886200" cy="4572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spcBef>
                <a:spcPct val="50000"/>
              </a:spcBef>
            </a:pPr>
            <a:r>
              <a:rPr lang="en-US" altLang="zh-CN" sz="2400">
                <a:solidFill>
                  <a:srgbClr val="CC00FF"/>
                </a:solidFill>
                <a:latin typeface="Times New Roman" pitchFamily="18" charset="0"/>
              </a:rPr>
              <a:t>2</a:t>
            </a:r>
            <a:r>
              <a:rPr lang="zh-CN" altLang="en-US" sz="2400">
                <a:solidFill>
                  <a:srgbClr val="CC00FF"/>
                </a:solidFill>
                <a:latin typeface="Times New Roman" pitchFamily="18" charset="0"/>
              </a:rPr>
              <a:t>）细分加权平均法</a:t>
            </a:r>
            <a:endParaRPr lang="zh-CN" altLang="en-US" sz="2400" b="1">
              <a:latin typeface="Times New Roman" pitchFamily="18" charset="0"/>
            </a:endParaRPr>
          </a:p>
        </p:txBody>
      </p:sp>
      <p:pic>
        <p:nvPicPr>
          <p:cNvPr id="26633" name="Picture 1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91000" y="5180013"/>
            <a:ext cx="2286000" cy="117475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4"/>
          <p:cNvSpPr txBox="1">
            <a:spLocks noChangeArrowheads="1"/>
          </p:cNvSpPr>
          <p:nvPr/>
        </p:nvSpPr>
        <p:spPr bwMode="auto">
          <a:xfrm>
            <a:off x="1069975" y="1095375"/>
            <a:ext cx="7696200" cy="6002338"/>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lnSpc>
                <a:spcPct val="150000"/>
              </a:lnSpc>
              <a:spcBef>
                <a:spcPct val="50000"/>
              </a:spcBef>
            </a:pPr>
            <a:r>
              <a:rPr lang="zh-CN" altLang="en-US" sz="2400"/>
              <a:t>    与债权相同，股权也具有内在价值，股票投资收益通常也由两部分构成，一部分是红利收益（相当于债权的利息），另一部分是资本收益，即买卖价差收益。不同的是，债权的利息收益往往是确定的，而股权的红利收益则不确定，它取决于公司的经营状况与红利政策。</a:t>
            </a:r>
            <a:endParaRPr lang="en-US" altLang="zh-CN" sz="2400"/>
          </a:p>
          <a:p>
            <a:pPr algn="l">
              <a:lnSpc>
                <a:spcPct val="150000"/>
              </a:lnSpc>
              <a:spcBef>
                <a:spcPct val="50000"/>
              </a:spcBef>
            </a:pPr>
            <a:r>
              <a:rPr lang="zh-CN" altLang="en-US" sz="2400"/>
              <a:t>    </a:t>
            </a:r>
            <a:r>
              <a:rPr lang="zh-CN" altLang="zh-CN" sz="2400"/>
              <a:t>红利的不确定给投资者判断股权的内在价值带来了极大的困难，股权定价因此也表现出明显的多样性。任何一种定价模型都包含有比债权定价更严格的假定。本节我们介绍几种常见的定价模型。</a:t>
            </a:r>
          </a:p>
          <a:p>
            <a:pPr algn="l">
              <a:lnSpc>
                <a:spcPct val="150000"/>
              </a:lnSpc>
              <a:spcBef>
                <a:spcPct val="50000"/>
              </a:spcBef>
            </a:pPr>
            <a:r>
              <a:rPr lang="zh-CN" altLang="en-US" sz="2400"/>
              <a:t> </a:t>
            </a:r>
          </a:p>
        </p:txBody>
      </p:sp>
      <p:sp>
        <p:nvSpPr>
          <p:cNvPr id="563205" name="Rectangle 5"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rPr>
              <a:t>第二节  普通股定价模型</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rPr>
              <a:t>第二节  普通股定价模型</a:t>
            </a:r>
          </a:p>
        </p:txBody>
      </p:sp>
      <p:sp>
        <p:nvSpPr>
          <p:cNvPr id="28675" name="Rectangle 5"/>
          <p:cNvSpPr>
            <a:spLocks noChangeArrowheads="1"/>
          </p:cNvSpPr>
          <p:nvPr/>
        </p:nvSpPr>
        <p:spPr bwMode="auto">
          <a:xfrm>
            <a:off x="1214438" y="1981200"/>
            <a:ext cx="42672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FontTx/>
              <a:buBlip>
                <a:blip r:embed="rId2"/>
              </a:buBlip>
            </a:pPr>
            <a:r>
              <a:rPr lang="zh-CN" altLang="en-US" sz="2400"/>
              <a:t> 一般形式</a:t>
            </a:r>
            <a:endParaRPr lang="zh-CN" altLang="zh-CN" sz="2400">
              <a:solidFill>
                <a:schemeClr val="folHlink"/>
              </a:solidFill>
              <a:latin typeface="Times New Roman" pitchFamily="18" charset="0"/>
            </a:endParaRPr>
          </a:p>
        </p:txBody>
      </p:sp>
      <p:sp>
        <p:nvSpPr>
          <p:cNvPr id="28676" name="Rectangle 6"/>
          <p:cNvSpPr>
            <a:spLocks noChangeArrowheads="1"/>
          </p:cNvSpPr>
          <p:nvPr/>
        </p:nvSpPr>
        <p:spPr bwMode="auto">
          <a:xfrm>
            <a:off x="1676400" y="2590800"/>
            <a:ext cx="74676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Clr>
                <a:srgbClr val="9900FF"/>
              </a:buClr>
              <a:buFont typeface="Wingdings" pitchFamily="2" charset="2"/>
              <a:buChar char="Ø"/>
            </a:pPr>
            <a:r>
              <a:rPr lang="zh-CN" altLang="en-US" sz="2400"/>
              <a:t> 股息贴现模型（</a:t>
            </a:r>
            <a:r>
              <a:rPr lang="en-US" altLang="zh-CN" sz="2400"/>
              <a:t>dividend discount model, DDMs）</a:t>
            </a:r>
            <a:r>
              <a:rPr lang="en-US" altLang="zh-CN" sz="1800"/>
              <a:t> </a:t>
            </a:r>
            <a:endParaRPr lang="en-US" altLang="zh-CN" sz="1800">
              <a:latin typeface="Times New Roman" pitchFamily="18" charset="0"/>
            </a:endParaRPr>
          </a:p>
        </p:txBody>
      </p:sp>
      <p:sp>
        <p:nvSpPr>
          <p:cNvPr id="28677" name="Rectangle 8"/>
          <p:cNvSpPr>
            <a:spLocks noChangeArrowheads="1"/>
          </p:cNvSpPr>
          <p:nvPr/>
        </p:nvSpPr>
        <p:spPr bwMode="auto">
          <a:xfrm>
            <a:off x="3386138" y="3209925"/>
            <a:ext cx="914400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endParaRPr lang="zh-CN" altLang="en-US"/>
          </a:p>
        </p:txBody>
      </p:sp>
      <p:pic>
        <p:nvPicPr>
          <p:cNvPr id="28678"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0800" y="3081338"/>
            <a:ext cx="3810000"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8679" name="Group 13"/>
          <p:cNvGrpSpPr>
            <a:grpSpLocks/>
          </p:cNvGrpSpPr>
          <p:nvPr/>
        </p:nvGrpSpPr>
        <p:grpSpPr bwMode="auto">
          <a:xfrm>
            <a:off x="3124200" y="3962400"/>
            <a:ext cx="3962400" cy="914400"/>
            <a:chOff x="1200" y="2304"/>
            <a:chExt cx="2496" cy="576"/>
          </a:xfrm>
        </p:grpSpPr>
        <p:sp>
          <p:nvSpPr>
            <p:cNvPr id="28682" name="Rectangle 10"/>
            <p:cNvSpPr>
              <a:spLocks noChangeArrowheads="1"/>
            </p:cNvSpPr>
            <p:nvPr/>
          </p:nvSpPr>
          <p:spPr bwMode="auto">
            <a:xfrm>
              <a:off x="1200" y="2304"/>
              <a:ext cx="2496" cy="5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r>
                <a:rPr lang="en-US" altLang="zh-CN" sz="1800">
                  <a:latin typeface="Times New Roman" pitchFamily="18" charset="0"/>
                </a:rPr>
                <a:t>V</a:t>
              </a:r>
              <a:r>
                <a:rPr lang="zh-CN" altLang="en-US" sz="1800"/>
                <a:t>代表普通股的内在价值，</a:t>
              </a:r>
            </a:p>
            <a:p>
              <a:pPr algn="l"/>
              <a:r>
                <a:rPr lang="zh-CN" altLang="en-US" sz="1800"/>
                <a:t> 为普通股第</a:t>
              </a:r>
              <a:r>
                <a:rPr lang="en-US" altLang="zh-CN" sz="1800"/>
                <a:t>t</a:t>
              </a:r>
              <a:r>
                <a:rPr lang="zh-CN" altLang="en-US" sz="1800"/>
                <a:t>期支付的股息或红利，</a:t>
              </a:r>
            </a:p>
            <a:p>
              <a:pPr algn="l"/>
              <a:r>
                <a:rPr lang="en-US" altLang="zh-CN" sz="1800"/>
                <a:t>r</a:t>
              </a:r>
              <a:r>
                <a:rPr lang="zh-CN" altLang="en-US" sz="1800"/>
                <a:t>为贴现率 </a:t>
              </a:r>
              <a:endParaRPr lang="zh-CN" altLang="en-US" sz="1800">
                <a:latin typeface="Times New Roman" pitchFamily="18" charset="0"/>
              </a:endParaRPr>
            </a:p>
          </p:txBody>
        </p:sp>
        <p:pic>
          <p:nvPicPr>
            <p:cNvPr id="28683" name="Picture 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00" y="2496"/>
              <a:ext cx="16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8680" name="Rectangle 12"/>
          <p:cNvSpPr>
            <a:spLocks noChangeArrowheads="1"/>
          </p:cNvSpPr>
          <p:nvPr/>
        </p:nvSpPr>
        <p:spPr bwMode="auto">
          <a:xfrm>
            <a:off x="1676400" y="5013325"/>
            <a:ext cx="6553200" cy="1187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Clr>
                <a:srgbClr val="6600CC"/>
              </a:buClr>
              <a:buFont typeface="Wingdings" pitchFamily="2" charset="2"/>
              <a:buChar char="Ø"/>
            </a:pPr>
            <a:r>
              <a:rPr lang="zh-CN" altLang="en-US" sz="1800"/>
              <a:t> </a:t>
            </a:r>
            <a:r>
              <a:rPr lang="zh-CN" altLang="en-US" sz="2400"/>
              <a:t>对股息增长率的不同假定，股息贴现模型可以分为：零增长模型、不变增长模型、三阶段股利增长模型和多元增长模型等形式 </a:t>
            </a:r>
            <a:endParaRPr lang="zh-CN" altLang="en-US" sz="2400">
              <a:latin typeface="Times New Roman" pitchFamily="18" charset="0"/>
            </a:endParaRPr>
          </a:p>
        </p:txBody>
      </p:sp>
      <p:sp>
        <p:nvSpPr>
          <p:cNvPr id="28681" name="Text Box 14"/>
          <p:cNvSpPr txBox="1">
            <a:spLocks noChangeArrowheads="1"/>
          </p:cNvSpPr>
          <p:nvPr/>
        </p:nvSpPr>
        <p:spPr bwMode="auto">
          <a:xfrm>
            <a:off x="3009900" y="1268413"/>
            <a:ext cx="3886200" cy="457200"/>
          </a:xfrm>
          <a:prstGeom prst="rect">
            <a:avLst/>
          </a:prstGeom>
          <a:gradFill rotWithShape="0">
            <a:gsLst>
              <a:gs pos="0">
                <a:srgbClr val="767647"/>
              </a:gs>
              <a:gs pos="50000">
                <a:srgbClr val="FFFF99"/>
              </a:gs>
              <a:gs pos="100000">
                <a:srgbClr val="767647"/>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r>
              <a:rPr lang="zh-CN" altLang="en-US" sz="2400">
                <a:solidFill>
                  <a:schemeClr val="folHlink"/>
                </a:solidFill>
              </a:rPr>
              <a:t>  </a:t>
            </a:r>
            <a:r>
              <a:rPr lang="zh-CN" altLang="en-US" sz="2400">
                <a:solidFill>
                  <a:srgbClr val="0033CC"/>
                </a:solidFill>
              </a:rPr>
              <a:t>收入资本化定价方法</a:t>
            </a:r>
            <a:r>
              <a:rPr lang="zh-CN" altLang="en-US">
                <a:solidFill>
                  <a:srgbClr val="0033CC"/>
                </a:solidFill>
              </a:rPr>
              <a:t>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4"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rPr>
              <a:t>第二节  普通股定价模型</a:t>
            </a:r>
          </a:p>
        </p:txBody>
      </p:sp>
      <p:sp>
        <p:nvSpPr>
          <p:cNvPr id="29699" name="Text Box 6"/>
          <p:cNvSpPr txBox="1">
            <a:spLocks noChangeArrowheads="1"/>
          </p:cNvSpPr>
          <p:nvPr/>
        </p:nvSpPr>
        <p:spPr bwMode="auto">
          <a:xfrm>
            <a:off x="2895600" y="1341438"/>
            <a:ext cx="3810000" cy="457200"/>
          </a:xfrm>
          <a:prstGeom prst="rect">
            <a:avLst/>
          </a:prstGeom>
          <a:gradFill rotWithShape="0">
            <a:gsLst>
              <a:gs pos="0">
                <a:srgbClr val="767647"/>
              </a:gs>
              <a:gs pos="50000">
                <a:srgbClr val="FFFF99"/>
              </a:gs>
              <a:gs pos="100000">
                <a:srgbClr val="767647"/>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r>
              <a:rPr lang="zh-CN" altLang="en-US" sz="2400">
                <a:solidFill>
                  <a:schemeClr val="folHlink"/>
                </a:solidFill>
              </a:rPr>
              <a:t>  </a:t>
            </a:r>
            <a:r>
              <a:rPr lang="zh-CN" altLang="en-US" sz="2400">
                <a:solidFill>
                  <a:srgbClr val="0033CC"/>
                </a:solidFill>
              </a:rPr>
              <a:t>收入资本化定价方法</a:t>
            </a:r>
            <a:r>
              <a:rPr lang="zh-CN" altLang="en-US">
                <a:solidFill>
                  <a:srgbClr val="0033CC"/>
                </a:solidFill>
              </a:rPr>
              <a:t> </a:t>
            </a:r>
          </a:p>
        </p:txBody>
      </p:sp>
      <p:sp>
        <p:nvSpPr>
          <p:cNvPr id="29700" name="Rectangle 7"/>
          <p:cNvSpPr>
            <a:spLocks noChangeArrowheads="1"/>
          </p:cNvSpPr>
          <p:nvPr/>
        </p:nvSpPr>
        <p:spPr bwMode="auto">
          <a:xfrm>
            <a:off x="1066800" y="2133600"/>
            <a:ext cx="4876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FontTx/>
              <a:buBlip>
                <a:blip r:embed="rId2"/>
              </a:buBlip>
            </a:pPr>
            <a:r>
              <a:rPr lang="zh-CN" altLang="en-US" sz="2400"/>
              <a:t> 利用股息贴现模型指导股票投资</a:t>
            </a:r>
            <a:endParaRPr lang="zh-CN" altLang="zh-CN" sz="2400"/>
          </a:p>
        </p:txBody>
      </p:sp>
      <p:sp>
        <p:nvSpPr>
          <p:cNvPr id="29701" name="Rectangle 8"/>
          <p:cNvSpPr>
            <a:spLocks noChangeArrowheads="1"/>
          </p:cNvSpPr>
          <p:nvPr/>
        </p:nvSpPr>
        <p:spPr bwMode="auto">
          <a:xfrm>
            <a:off x="1660525" y="2762250"/>
            <a:ext cx="23622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FontTx/>
              <a:buBlip>
                <a:blip r:embed="rId3"/>
              </a:buBlip>
            </a:pPr>
            <a:r>
              <a:rPr lang="zh-CN" altLang="en-US" sz="2400"/>
              <a:t> </a:t>
            </a:r>
            <a:r>
              <a:rPr lang="zh-CN" altLang="en-US" sz="2400">
                <a:solidFill>
                  <a:srgbClr val="6600CC"/>
                </a:solidFill>
              </a:rPr>
              <a:t>净现值方法</a:t>
            </a:r>
            <a:r>
              <a:rPr lang="zh-CN" altLang="en-US" sz="1800">
                <a:solidFill>
                  <a:srgbClr val="6600CC"/>
                </a:solidFill>
              </a:rPr>
              <a:t> </a:t>
            </a:r>
            <a:endParaRPr lang="zh-CN" altLang="en-US" sz="1800">
              <a:solidFill>
                <a:srgbClr val="6600CC"/>
              </a:solidFill>
              <a:latin typeface="Times New Roman" pitchFamily="18" charset="0"/>
            </a:endParaRPr>
          </a:p>
        </p:txBody>
      </p:sp>
      <p:sp>
        <p:nvSpPr>
          <p:cNvPr id="27654" name="Rectangle 10"/>
          <p:cNvSpPr>
            <a:spLocks noRot="1" noChangeAspect="1" noMove="1" noResize="1" noEditPoints="1" noAdjustHandles="1" noChangeArrowheads="1" noChangeShapeType="1" noTextEdit="1"/>
          </p:cNvSpPr>
          <p:nvPr/>
        </p:nvSpPr>
        <p:spPr bwMode="auto">
          <a:xfrm>
            <a:off x="1589580" y="4924425"/>
            <a:ext cx="6096000" cy="936347"/>
          </a:xfrm>
          <a:prstGeom prst="rect">
            <a:avLst/>
          </a:prstGeom>
          <a:blipFill rotWithShape="1">
            <a:blip r:embed="rId4"/>
            <a:stretch>
              <a:fillRect l="-1600" t="-3922" b="-12418"/>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r>
              <a:rPr lang="zh-CN" altLang="en-US">
                <a:noFill/>
              </a:rPr>
              <a:t> </a:t>
            </a:r>
          </a:p>
        </p:txBody>
      </p:sp>
      <p:pic>
        <p:nvPicPr>
          <p:cNvPr id="29703" name="Picture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08238" y="3470275"/>
            <a:ext cx="2286000"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4" name="Rectangle 15"/>
          <p:cNvSpPr>
            <a:spLocks noChangeArrowheads="1"/>
          </p:cNvSpPr>
          <p:nvPr/>
        </p:nvSpPr>
        <p:spPr bwMode="auto">
          <a:xfrm>
            <a:off x="4138613" y="3219450"/>
            <a:ext cx="914400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endParaRPr lang="zh-CN" altLang="en-US"/>
          </a:p>
        </p:txBody>
      </p:sp>
      <p:pic>
        <p:nvPicPr>
          <p:cNvPr id="29705" name="Picture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48200" y="3290888"/>
            <a:ext cx="160020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6" name="TextBox 1"/>
          <p:cNvSpPr txBox="1">
            <a:spLocks noChangeArrowheads="1"/>
          </p:cNvSpPr>
          <p:nvPr/>
        </p:nvSpPr>
        <p:spPr bwMode="auto">
          <a:xfrm>
            <a:off x="2627313" y="4221163"/>
            <a:ext cx="67691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r>
              <a:rPr lang="zh-CN" altLang="zh-CN"/>
              <a:t>其中</a:t>
            </a:r>
            <a:r>
              <a:rPr lang="zh-CN" altLang="en-US"/>
              <a:t>，</a:t>
            </a:r>
            <a:r>
              <a:rPr lang="en-US" altLang="zh-CN"/>
              <a:t>NPV</a:t>
            </a:r>
            <a:r>
              <a:rPr lang="zh-CN" altLang="zh-CN"/>
              <a:t>为股票的预期净现值</a:t>
            </a:r>
            <a:r>
              <a:rPr lang="en-US" altLang="zh-CN"/>
              <a:t>,P</a:t>
            </a:r>
            <a:r>
              <a:rPr lang="zh-CN" altLang="zh-CN"/>
              <a:t>为股票的当前市场价格。</a:t>
            </a:r>
            <a:endParaRPr lang="zh-CN" alt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948"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rPr>
              <a:t>第二节  普通股定价模型</a:t>
            </a:r>
          </a:p>
        </p:txBody>
      </p:sp>
      <p:sp>
        <p:nvSpPr>
          <p:cNvPr id="30723" name="Rectangle 6"/>
          <p:cNvSpPr>
            <a:spLocks noChangeArrowheads="1"/>
          </p:cNvSpPr>
          <p:nvPr/>
        </p:nvSpPr>
        <p:spPr bwMode="auto">
          <a:xfrm>
            <a:off x="1062038" y="1341438"/>
            <a:ext cx="38100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FontTx/>
              <a:buBlip>
                <a:blip r:embed="rId2"/>
              </a:buBlip>
            </a:pPr>
            <a:r>
              <a:rPr lang="zh-CN" altLang="en-US" sz="2400" b="1"/>
              <a:t> </a:t>
            </a:r>
            <a:r>
              <a:rPr lang="zh-CN" altLang="en-US" sz="2400" b="1">
                <a:solidFill>
                  <a:srgbClr val="6600CC"/>
                </a:solidFill>
              </a:rPr>
              <a:t>内部收益率方法</a:t>
            </a:r>
            <a:r>
              <a:rPr lang="zh-CN" altLang="en-US" sz="2400">
                <a:solidFill>
                  <a:srgbClr val="6600CC"/>
                </a:solidFill>
              </a:rPr>
              <a:t> </a:t>
            </a:r>
            <a:endParaRPr lang="zh-CN" altLang="en-US" sz="2400">
              <a:solidFill>
                <a:srgbClr val="6600CC"/>
              </a:solidFill>
              <a:latin typeface="Times New Roman" pitchFamily="18" charset="0"/>
            </a:endParaRPr>
          </a:p>
        </p:txBody>
      </p:sp>
      <p:pic>
        <p:nvPicPr>
          <p:cNvPr id="30724"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3600" y="2095500"/>
            <a:ext cx="2209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5"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43400" y="1828800"/>
            <a:ext cx="2514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6" name="AutoShape 9"/>
          <p:cNvSpPr>
            <a:spLocks noChangeArrowheads="1"/>
          </p:cNvSpPr>
          <p:nvPr/>
        </p:nvSpPr>
        <p:spPr bwMode="auto">
          <a:xfrm>
            <a:off x="6372225" y="1087438"/>
            <a:ext cx="2590800" cy="1143000"/>
          </a:xfrm>
          <a:prstGeom prst="cloudCallout">
            <a:avLst>
              <a:gd name="adj1" fmla="val -68014"/>
              <a:gd name="adj2" fmla="val 122639"/>
            </a:avLst>
          </a:prstGeom>
          <a:solidFill>
            <a:srgbClr val="FFFF99"/>
          </a:solidFill>
          <a:ln w="9525">
            <a:solidFill>
              <a:srgbClr val="CC99FF"/>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50000"/>
              </a:spcBef>
              <a:buClr>
                <a:schemeClr val="tx2"/>
              </a:buClr>
              <a:buFont typeface="Wingdings" pitchFamily="2" charset="2"/>
              <a:buNone/>
            </a:pPr>
            <a:r>
              <a:rPr lang="zh-CN" altLang="en-US">
                <a:solidFill>
                  <a:schemeClr val="folHlink"/>
                </a:solidFill>
              </a:rPr>
              <a:t>内部收益率，净现值为0的贴现率</a:t>
            </a:r>
          </a:p>
        </p:txBody>
      </p:sp>
      <p:sp>
        <p:nvSpPr>
          <p:cNvPr id="30727" name="Rectangle 11"/>
          <p:cNvSpPr>
            <a:spLocks noChangeArrowheads="1"/>
          </p:cNvSpPr>
          <p:nvPr/>
        </p:nvSpPr>
        <p:spPr bwMode="auto">
          <a:xfrm>
            <a:off x="1447800" y="3208338"/>
            <a:ext cx="6934200" cy="3194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lnSpc>
                <a:spcPct val="120000"/>
              </a:lnSpc>
            </a:pPr>
            <a:r>
              <a:rPr lang="zh-CN" altLang="en-US" sz="2400"/>
              <a:t>比较贴现率与内部收益率的差异：</a:t>
            </a:r>
            <a:endParaRPr lang="en-US" altLang="zh-CN" sz="2400"/>
          </a:p>
          <a:p>
            <a:pPr algn="l">
              <a:lnSpc>
                <a:spcPct val="120000"/>
              </a:lnSpc>
            </a:pPr>
            <a:r>
              <a:rPr lang="zh-CN" altLang="en-US" sz="2400"/>
              <a:t>    如果内部收益率大于贴现率，意味着股票的净现值大于零，说明股票的价值被低估，投资者可现价买入股票；</a:t>
            </a:r>
            <a:endParaRPr lang="en-US" altLang="zh-CN" sz="2400"/>
          </a:p>
          <a:p>
            <a:pPr algn="l">
              <a:lnSpc>
                <a:spcPct val="120000"/>
              </a:lnSpc>
            </a:pPr>
            <a:r>
              <a:rPr lang="zh-CN" altLang="en-US" sz="2400"/>
              <a:t>    若内部收益率小于贴现率，则股票的净现值小于零，股票的价值被高估，投资者应现价卖出股票。 </a:t>
            </a:r>
            <a:endParaRPr lang="zh-CN" altLang="en-US" sz="2400">
              <a:latin typeface="Times New Roman"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8"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rPr>
              <a:t>第二节  普通股定价模型</a:t>
            </a:r>
          </a:p>
        </p:txBody>
      </p:sp>
      <p:sp>
        <p:nvSpPr>
          <p:cNvPr id="31747" name="Text Box 6"/>
          <p:cNvSpPr txBox="1">
            <a:spLocks noChangeArrowheads="1"/>
          </p:cNvSpPr>
          <p:nvPr/>
        </p:nvSpPr>
        <p:spPr bwMode="auto">
          <a:xfrm>
            <a:off x="1928813" y="1268413"/>
            <a:ext cx="5791200" cy="457200"/>
          </a:xfrm>
          <a:prstGeom prst="rect">
            <a:avLst/>
          </a:prstGeom>
          <a:gradFill rotWithShape="0">
            <a:gsLst>
              <a:gs pos="0">
                <a:srgbClr val="767647"/>
              </a:gs>
              <a:gs pos="50000">
                <a:srgbClr val="FFFF99"/>
              </a:gs>
              <a:gs pos="100000">
                <a:srgbClr val="767647"/>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r>
              <a:rPr lang="zh-CN" altLang="en-US" sz="2400">
                <a:solidFill>
                  <a:schemeClr val="folHlink"/>
                </a:solidFill>
              </a:rPr>
              <a:t>  </a:t>
            </a:r>
            <a:r>
              <a:rPr lang="zh-CN" altLang="en-US" sz="2400">
                <a:solidFill>
                  <a:srgbClr val="0033CC"/>
                </a:solidFill>
              </a:rPr>
              <a:t>基于收入资本化方法的股息贴现模型</a:t>
            </a:r>
            <a:r>
              <a:rPr lang="zh-CN" altLang="en-US">
                <a:solidFill>
                  <a:srgbClr val="0033CC"/>
                </a:solidFill>
              </a:rPr>
              <a:t> </a:t>
            </a:r>
          </a:p>
        </p:txBody>
      </p:sp>
      <p:sp>
        <p:nvSpPr>
          <p:cNvPr id="31748" name="Rectangle 62"/>
          <p:cNvSpPr>
            <a:spLocks noChangeArrowheads="1"/>
          </p:cNvSpPr>
          <p:nvPr/>
        </p:nvSpPr>
        <p:spPr bwMode="auto">
          <a:xfrm>
            <a:off x="4314825" y="3228975"/>
            <a:ext cx="914400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endParaRPr lang="zh-CN" altLang="en-US"/>
          </a:p>
        </p:txBody>
      </p:sp>
      <p:sp>
        <p:nvSpPr>
          <p:cNvPr id="31749" name="Rectangle 68"/>
          <p:cNvSpPr>
            <a:spLocks noChangeArrowheads="1"/>
          </p:cNvSpPr>
          <p:nvPr/>
        </p:nvSpPr>
        <p:spPr bwMode="auto">
          <a:xfrm>
            <a:off x="4391025" y="3228975"/>
            <a:ext cx="914400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endParaRPr lang="zh-CN" altLang="en-US"/>
          </a:p>
        </p:txBody>
      </p:sp>
      <p:grpSp>
        <p:nvGrpSpPr>
          <p:cNvPr id="31750" name="Group 96"/>
          <p:cNvGrpSpPr>
            <a:grpSpLocks/>
          </p:cNvGrpSpPr>
          <p:nvPr/>
        </p:nvGrpSpPr>
        <p:grpSpPr bwMode="auto">
          <a:xfrm>
            <a:off x="771525" y="2008188"/>
            <a:ext cx="8001000" cy="3336925"/>
            <a:chOff x="480" y="1344"/>
            <a:chExt cx="5040" cy="2101"/>
          </a:xfrm>
        </p:grpSpPr>
        <p:sp>
          <p:nvSpPr>
            <p:cNvPr id="31751" name="Line 73"/>
            <p:cNvSpPr>
              <a:spLocks noChangeShapeType="1"/>
            </p:cNvSpPr>
            <p:nvPr/>
          </p:nvSpPr>
          <p:spPr bwMode="auto">
            <a:xfrm>
              <a:off x="3600" y="2640"/>
              <a:ext cx="144" cy="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nvGrpSpPr>
            <p:cNvPr id="31752" name="Group 95"/>
            <p:cNvGrpSpPr>
              <a:grpSpLocks/>
            </p:cNvGrpSpPr>
            <p:nvPr/>
          </p:nvGrpSpPr>
          <p:grpSpPr bwMode="auto">
            <a:xfrm>
              <a:off x="480" y="1344"/>
              <a:ext cx="5040" cy="2101"/>
              <a:chOff x="576" y="2256"/>
              <a:chExt cx="5040" cy="2101"/>
            </a:xfrm>
          </p:grpSpPr>
          <p:sp>
            <p:nvSpPr>
              <p:cNvPr id="31753" name="Rectangle 42"/>
              <p:cNvSpPr>
                <a:spLocks noChangeArrowheads="1"/>
              </p:cNvSpPr>
              <p:nvPr/>
            </p:nvSpPr>
            <p:spPr bwMode="auto">
              <a:xfrm>
                <a:off x="4032" y="2256"/>
                <a:ext cx="1584" cy="3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spcBef>
                    <a:spcPct val="20000"/>
                  </a:spcBef>
                  <a:buClr>
                    <a:schemeClr val="accent2"/>
                  </a:buClr>
                  <a:buFont typeface="Wingdings" pitchFamily="2" charset="2"/>
                  <a:buNone/>
                </a:pPr>
                <a:r>
                  <a:rPr kumimoji="1" lang="zh-CN" altLang="en-US" sz="1600">
                    <a:latin typeface="Times New Roman" pitchFamily="18" charset="0"/>
                  </a:rPr>
                  <a:t>股息贴现模型</a:t>
                </a:r>
              </a:p>
            </p:txBody>
          </p:sp>
          <p:sp>
            <p:nvSpPr>
              <p:cNvPr id="31754" name="Rectangle 40"/>
              <p:cNvSpPr>
                <a:spLocks noChangeArrowheads="1"/>
              </p:cNvSpPr>
              <p:nvPr/>
            </p:nvSpPr>
            <p:spPr bwMode="auto">
              <a:xfrm>
                <a:off x="2880" y="2256"/>
                <a:ext cx="1152" cy="3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spcBef>
                    <a:spcPct val="20000"/>
                  </a:spcBef>
                  <a:buClr>
                    <a:schemeClr val="accent2"/>
                  </a:buClr>
                  <a:buFont typeface="Wingdings" pitchFamily="2" charset="2"/>
                  <a:buNone/>
                </a:pPr>
                <a:r>
                  <a:rPr kumimoji="1" lang="zh-CN" altLang="en-US" sz="1600">
                    <a:latin typeface="Times New Roman" pitchFamily="18" charset="0"/>
                  </a:rPr>
                  <a:t>股息（</a:t>
                </a:r>
                <a:r>
                  <a:rPr kumimoji="1" lang="en-US" altLang="zh-CN" sz="1600">
                    <a:latin typeface="Times New Roman" pitchFamily="18" charset="0"/>
                  </a:rPr>
                  <a:t>D）</a:t>
                </a:r>
                <a:r>
                  <a:rPr kumimoji="1" lang="zh-CN" altLang="en-US" sz="1600">
                    <a:latin typeface="Times New Roman" pitchFamily="18" charset="0"/>
                  </a:rPr>
                  <a:t>及股息增长率（</a:t>
                </a:r>
                <a:r>
                  <a:rPr kumimoji="1" lang="en-US" altLang="zh-CN" sz="1600">
                    <a:latin typeface="Times New Roman" pitchFamily="18" charset="0"/>
                  </a:rPr>
                  <a:t>g）</a:t>
                </a:r>
              </a:p>
            </p:txBody>
          </p:sp>
          <p:sp>
            <p:nvSpPr>
              <p:cNvPr id="31755" name="Rectangle 38"/>
              <p:cNvSpPr>
                <a:spLocks noChangeArrowheads="1"/>
              </p:cNvSpPr>
              <p:nvPr/>
            </p:nvSpPr>
            <p:spPr bwMode="auto">
              <a:xfrm>
                <a:off x="576" y="2256"/>
                <a:ext cx="2304" cy="3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spcBef>
                    <a:spcPct val="20000"/>
                  </a:spcBef>
                  <a:buClr>
                    <a:schemeClr val="accent2"/>
                  </a:buClr>
                  <a:buFont typeface="Wingdings" pitchFamily="2" charset="2"/>
                  <a:buNone/>
                </a:pPr>
                <a:endParaRPr kumimoji="1" lang="zh-CN" altLang="en-US" sz="1600">
                  <a:latin typeface="Times New Roman" pitchFamily="18" charset="0"/>
                </a:endParaRPr>
              </a:p>
            </p:txBody>
          </p:sp>
          <p:sp>
            <p:nvSpPr>
              <p:cNvPr id="31756" name="Rectangle 23"/>
              <p:cNvSpPr>
                <a:spLocks noChangeArrowheads="1"/>
              </p:cNvSpPr>
              <p:nvPr/>
            </p:nvSpPr>
            <p:spPr bwMode="auto">
              <a:xfrm>
                <a:off x="4032" y="3838"/>
                <a:ext cx="1584" cy="5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spcBef>
                    <a:spcPct val="20000"/>
                  </a:spcBef>
                  <a:buClr>
                    <a:schemeClr val="accent2"/>
                  </a:buClr>
                  <a:buFont typeface="Wingdings" pitchFamily="2" charset="2"/>
                  <a:buNone/>
                </a:pPr>
                <a:endParaRPr kumimoji="1" lang="zh-CN" altLang="en-US" sz="1600">
                  <a:latin typeface="Times New Roman" pitchFamily="18" charset="0"/>
                </a:endParaRPr>
              </a:p>
            </p:txBody>
          </p:sp>
          <p:sp>
            <p:nvSpPr>
              <p:cNvPr id="31757" name="Rectangle 22"/>
              <p:cNvSpPr>
                <a:spLocks noChangeArrowheads="1"/>
              </p:cNvSpPr>
              <p:nvPr/>
            </p:nvSpPr>
            <p:spPr bwMode="auto">
              <a:xfrm>
                <a:off x="2880" y="3838"/>
                <a:ext cx="1152" cy="5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spcBef>
                    <a:spcPct val="20000"/>
                  </a:spcBef>
                  <a:buClr>
                    <a:schemeClr val="accent2"/>
                  </a:buClr>
                  <a:buFont typeface="Wingdings" pitchFamily="2" charset="2"/>
                  <a:buNone/>
                </a:pPr>
                <a:r>
                  <a:rPr kumimoji="1" lang="zh-CN" altLang="en-US" sz="1600"/>
                  <a:t>在某一时点</a:t>
                </a:r>
                <a:r>
                  <a:rPr kumimoji="1" lang="en-US" altLang="zh-CN" sz="1600">
                    <a:latin typeface="Times New Roman" pitchFamily="18" charset="0"/>
                  </a:rPr>
                  <a:t>T</a:t>
                </a:r>
                <a:r>
                  <a:rPr kumimoji="1" lang="zh-CN" altLang="en-US" sz="1600"/>
                  <a:t>之后</a:t>
                </a:r>
                <a:r>
                  <a:rPr kumimoji="1" lang="en-US" altLang="zh-CN" sz="1600">
                    <a:latin typeface="Times New Roman" pitchFamily="18" charset="0"/>
                  </a:rPr>
                  <a:t>g</a:t>
                </a:r>
                <a:r>
                  <a:rPr kumimoji="1" lang="zh-CN" altLang="en-US" sz="1600"/>
                  <a:t>为常数</a:t>
                </a:r>
                <a:r>
                  <a:rPr kumimoji="1" lang="zh-CN" altLang="zh-CN" sz="1600"/>
                  <a:t>，</a:t>
                </a:r>
                <a:r>
                  <a:rPr kumimoji="1" lang="zh-CN" altLang="en-US" sz="1600"/>
                  <a:t>而在</a:t>
                </a:r>
                <a:r>
                  <a:rPr kumimoji="1" lang="en-US" altLang="zh-CN" sz="1600">
                    <a:latin typeface="Times New Roman" pitchFamily="18" charset="0"/>
                  </a:rPr>
                  <a:t>T</a:t>
                </a:r>
                <a:r>
                  <a:rPr kumimoji="1" lang="zh-CN" altLang="en-US" sz="1600"/>
                  <a:t>之前</a:t>
                </a:r>
                <a:r>
                  <a:rPr kumimoji="1" lang="en-US" altLang="zh-CN" sz="1600"/>
                  <a:t>g</a:t>
                </a:r>
                <a:r>
                  <a:rPr kumimoji="1" lang="zh-CN" altLang="en-US" sz="1600"/>
                  <a:t>是可变的</a:t>
                </a:r>
                <a:r>
                  <a:rPr kumimoji="1" lang="zh-CN" altLang="en-US" sz="1600">
                    <a:latin typeface="Times New Roman" pitchFamily="18" charset="0"/>
                  </a:rPr>
                  <a:t> </a:t>
                </a:r>
              </a:p>
            </p:txBody>
          </p:sp>
          <p:sp>
            <p:nvSpPr>
              <p:cNvPr id="31758" name="Rectangle 21"/>
              <p:cNvSpPr>
                <a:spLocks noChangeArrowheads="1"/>
              </p:cNvSpPr>
              <p:nvPr/>
            </p:nvSpPr>
            <p:spPr bwMode="auto">
              <a:xfrm>
                <a:off x="576" y="3838"/>
                <a:ext cx="2304" cy="5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spcBef>
                    <a:spcPct val="20000"/>
                  </a:spcBef>
                  <a:buClr>
                    <a:schemeClr val="accent2"/>
                  </a:buClr>
                  <a:buFont typeface="Wingdings" pitchFamily="2" charset="2"/>
                  <a:buNone/>
                </a:pPr>
                <a:r>
                  <a:rPr kumimoji="1" lang="zh-CN" altLang="en-US" sz="1600">
                    <a:latin typeface="Times New Roman" pitchFamily="18" charset="0"/>
                    <a:hlinkClick r:id="rId2" action="ppaction://hlinksldjump"/>
                  </a:rPr>
                  <a:t>多元增长模型</a:t>
                </a:r>
                <a:endParaRPr kumimoji="1" lang="zh-CN" altLang="en-US" sz="1600">
                  <a:latin typeface="Times New Roman" pitchFamily="18" charset="0"/>
                </a:endParaRPr>
              </a:p>
            </p:txBody>
          </p:sp>
          <p:sp>
            <p:nvSpPr>
              <p:cNvPr id="31759" name="Rectangle 19"/>
              <p:cNvSpPr>
                <a:spLocks noChangeArrowheads="1"/>
              </p:cNvSpPr>
              <p:nvPr/>
            </p:nvSpPr>
            <p:spPr bwMode="auto">
              <a:xfrm>
                <a:off x="4032" y="3257"/>
                <a:ext cx="1584" cy="5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spcBef>
                    <a:spcPct val="20000"/>
                  </a:spcBef>
                  <a:buClr>
                    <a:schemeClr val="accent2"/>
                  </a:buClr>
                  <a:buFont typeface="Wingdings" pitchFamily="2" charset="2"/>
                  <a:buNone/>
                </a:pPr>
                <a:endParaRPr kumimoji="1" lang="zh-CN" altLang="en-US" sz="1600">
                  <a:latin typeface="Times New Roman" pitchFamily="18" charset="0"/>
                </a:endParaRPr>
              </a:p>
            </p:txBody>
          </p:sp>
          <p:sp>
            <p:nvSpPr>
              <p:cNvPr id="31760" name="Rectangle 18"/>
              <p:cNvSpPr>
                <a:spLocks noChangeArrowheads="1"/>
              </p:cNvSpPr>
              <p:nvPr/>
            </p:nvSpPr>
            <p:spPr bwMode="auto">
              <a:xfrm>
                <a:off x="2880" y="3257"/>
                <a:ext cx="1152" cy="5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spcBef>
                    <a:spcPct val="20000"/>
                  </a:spcBef>
                  <a:buClr>
                    <a:schemeClr val="accent2"/>
                  </a:buClr>
                  <a:buFont typeface="Wingdings" pitchFamily="2" charset="2"/>
                  <a:buNone/>
                </a:pPr>
                <a:r>
                  <a:rPr kumimoji="1" lang="zh-CN" altLang="en-US" sz="1600">
                    <a:latin typeface="Times New Roman" pitchFamily="18" charset="0"/>
                  </a:rPr>
                  <a:t>第一阶段：</a:t>
                </a:r>
                <a:r>
                  <a:rPr kumimoji="1" lang="en-US" altLang="zh-CN" sz="1600">
                    <a:latin typeface="Times New Roman" pitchFamily="18" charset="0"/>
                  </a:rPr>
                  <a:t>g</a:t>
                </a:r>
                <a:r>
                  <a:rPr kumimoji="1" lang="en-US" altLang="zh-CN" sz="1000">
                    <a:latin typeface="Times New Roman" pitchFamily="18" charset="0"/>
                  </a:rPr>
                  <a:t>1</a:t>
                </a:r>
              </a:p>
              <a:p>
                <a:pPr algn="l" eaLnBrk="1" hangingPunct="1">
                  <a:spcBef>
                    <a:spcPct val="20000"/>
                  </a:spcBef>
                  <a:buClr>
                    <a:schemeClr val="accent2"/>
                  </a:buClr>
                  <a:buFont typeface="Wingdings" pitchFamily="2" charset="2"/>
                  <a:buNone/>
                </a:pPr>
                <a:r>
                  <a:rPr kumimoji="1" lang="zh-CN" altLang="en-US" sz="1600">
                    <a:latin typeface="Times New Roman" pitchFamily="18" charset="0"/>
                  </a:rPr>
                  <a:t>第二阶段：</a:t>
                </a:r>
                <a:r>
                  <a:rPr kumimoji="1" lang="en-US" altLang="zh-CN" sz="1600">
                    <a:latin typeface="Times New Roman" pitchFamily="18" charset="0"/>
                  </a:rPr>
                  <a:t>g</a:t>
                </a:r>
                <a:r>
                  <a:rPr kumimoji="1" lang="en-US" altLang="zh-CN" sz="900">
                    <a:latin typeface="Times New Roman" pitchFamily="18" charset="0"/>
                  </a:rPr>
                  <a:t>1        </a:t>
                </a:r>
                <a:r>
                  <a:rPr kumimoji="1" lang="en-US" altLang="zh-CN" sz="1600">
                    <a:latin typeface="Times New Roman" pitchFamily="18" charset="0"/>
                  </a:rPr>
                  <a:t>g</a:t>
                </a:r>
                <a:r>
                  <a:rPr kumimoji="1" lang="en-US" altLang="zh-CN" sz="900">
                    <a:latin typeface="Times New Roman" pitchFamily="18" charset="0"/>
                  </a:rPr>
                  <a:t>2</a:t>
                </a:r>
                <a:endParaRPr kumimoji="1" lang="en-US" altLang="zh-CN" sz="1600">
                  <a:latin typeface="Times New Roman" pitchFamily="18" charset="0"/>
                </a:endParaRPr>
              </a:p>
              <a:p>
                <a:pPr algn="l" eaLnBrk="1" hangingPunct="1">
                  <a:spcBef>
                    <a:spcPct val="20000"/>
                  </a:spcBef>
                  <a:buClr>
                    <a:schemeClr val="accent2"/>
                  </a:buClr>
                  <a:buFont typeface="Wingdings" pitchFamily="2" charset="2"/>
                  <a:buNone/>
                </a:pPr>
                <a:r>
                  <a:rPr kumimoji="1" lang="zh-CN" altLang="en-US" sz="1600">
                    <a:latin typeface="Times New Roman" pitchFamily="18" charset="0"/>
                  </a:rPr>
                  <a:t>第三阶段：</a:t>
                </a:r>
                <a:r>
                  <a:rPr kumimoji="1" lang="en-US" altLang="zh-CN" sz="1600">
                    <a:latin typeface="Times New Roman" pitchFamily="18" charset="0"/>
                  </a:rPr>
                  <a:t>g</a:t>
                </a:r>
                <a:r>
                  <a:rPr kumimoji="1" lang="en-US" altLang="zh-CN" sz="900">
                    <a:latin typeface="Times New Roman" pitchFamily="18" charset="0"/>
                  </a:rPr>
                  <a:t>2</a:t>
                </a:r>
                <a:endParaRPr kumimoji="1" lang="en-US" altLang="zh-CN" sz="1600">
                  <a:latin typeface="Times New Roman" pitchFamily="18" charset="0"/>
                </a:endParaRPr>
              </a:p>
            </p:txBody>
          </p:sp>
          <p:sp>
            <p:nvSpPr>
              <p:cNvPr id="31761" name="Rectangle 17"/>
              <p:cNvSpPr>
                <a:spLocks noChangeArrowheads="1"/>
              </p:cNvSpPr>
              <p:nvPr/>
            </p:nvSpPr>
            <p:spPr bwMode="auto">
              <a:xfrm>
                <a:off x="576" y="3257"/>
                <a:ext cx="2304" cy="5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spcBef>
                    <a:spcPct val="20000"/>
                  </a:spcBef>
                  <a:buClr>
                    <a:schemeClr val="accent2"/>
                  </a:buClr>
                  <a:buFont typeface="Wingdings" pitchFamily="2" charset="2"/>
                  <a:buNone/>
                </a:pPr>
                <a:r>
                  <a:rPr kumimoji="1" lang="zh-CN" altLang="en-US" sz="1600">
                    <a:latin typeface="Times New Roman" pitchFamily="18" charset="0"/>
                    <a:hlinkClick r:id="rId3" action="ppaction://hlinksldjump"/>
                  </a:rPr>
                  <a:t>三阶段股利增长模型</a:t>
                </a:r>
                <a:endParaRPr kumimoji="1" lang="zh-CN" altLang="en-US" sz="1600">
                  <a:latin typeface="Times New Roman" pitchFamily="18" charset="0"/>
                </a:endParaRPr>
              </a:p>
            </p:txBody>
          </p:sp>
          <p:sp>
            <p:nvSpPr>
              <p:cNvPr id="31762" name="Rectangle 15"/>
              <p:cNvSpPr>
                <a:spLocks noChangeArrowheads="1"/>
              </p:cNvSpPr>
              <p:nvPr/>
            </p:nvSpPr>
            <p:spPr bwMode="auto">
              <a:xfrm>
                <a:off x="4032" y="2892"/>
                <a:ext cx="1584" cy="3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spcBef>
                    <a:spcPct val="20000"/>
                  </a:spcBef>
                  <a:buClr>
                    <a:schemeClr val="accent2"/>
                  </a:buClr>
                  <a:buFont typeface="Wingdings" pitchFamily="2" charset="2"/>
                  <a:buNone/>
                </a:pPr>
                <a:endParaRPr kumimoji="1" lang="zh-CN" altLang="en-US" sz="1600">
                  <a:latin typeface="Times New Roman" pitchFamily="18" charset="0"/>
                </a:endParaRPr>
              </a:p>
            </p:txBody>
          </p:sp>
          <p:sp>
            <p:nvSpPr>
              <p:cNvPr id="31763" name="Rectangle 14"/>
              <p:cNvSpPr>
                <a:spLocks noChangeArrowheads="1"/>
              </p:cNvSpPr>
              <p:nvPr/>
            </p:nvSpPr>
            <p:spPr bwMode="auto">
              <a:xfrm>
                <a:off x="2880" y="2892"/>
                <a:ext cx="1152" cy="3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spcBef>
                    <a:spcPct val="20000"/>
                  </a:spcBef>
                  <a:buClr>
                    <a:schemeClr val="accent2"/>
                  </a:buClr>
                  <a:buFont typeface="Wingdings" pitchFamily="2" charset="2"/>
                  <a:buNone/>
                </a:pPr>
                <a:r>
                  <a:rPr kumimoji="1" lang="en-US" altLang="zh-CN" sz="1600">
                    <a:latin typeface="Times New Roman" pitchFamily="18" charset="0"/>
                  </a:rPr>
                  <a:t>g</a:t>
                </a:r>
                <a:r>
                  <a:rPr kumimoji="1" lang="zh-CN" altLang="en-US" sz="1600">
                    <a:latin typeface="Times New Roman" pitchFamily="18" charset="0"/>
                  </a:rPr>
                  <a:t>不变，且贴现率</a:t>
                </a:r>
                <a:r>
                  <a:rPr kumimoji="1" lang="en-US" altLang="zh-CN" sz="1600">
                    <a:latin typeface="Times New Roman" pitchFamily="18" charset="0"/>
                  </a:rPr>
                  <a:t>r&gt;g</a:t>
                </a:r>
              </a:p>
            </p:txBody>
          </p:sp>
          <p:sp>
            <p:nvSpPr>
              <p:cNvPr id="31764" name="Rectangle 13"/>
              <p:cNvSpPr>
                <a:spLocks noChangeArrowheads="1"/>
              </p:cNvSpPr>
              <p:nvPr/>
            </p:nvSpPr>
            <p:spPr bwMode="auto">
              <a:xfrm>
                <a:off x="576" y="2892"/>
                <a:ext cx="2304" cy="3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spcBef>
                    <a:spcPct val="20000"/>
                  </a:spcBef>
                  <a:buClr>
                    <a:schemeClr val="accent2"/>
                  </a:buClr>
                  <a:buFont typeface="Wingdings" pitchFamily="2" charset="2"/>
                  <a:buNone/>
                </a:pPr>
                <a:r>
                  <a:rPr kumimoji="1" lang="zh-CN" altLang="en-US" sz="1600">
                    <a:latin typeface="Times New Roman" pitchFamily="18" charset="0"/>
                    <a:hlinkClick r:id="rId4" action="ppaction://hlinksldjump"/>
                  </a:rPr>
                  <a:t>不变增长模型</a:t>
                </a:r>
                <a:endParaRPr kumimoji="1" lang="zh-CN" altLang="en-US" sz="1600">
                  <a:latin typeface="Times New Roman" pitchFamily="18" charset="0"/>
                </a:endParaRPr>
              </a:p>
            </p:txBody>
          </p:sp>
          <p:sp>
            <p:nvSpPr>
              <p:cNvPr id="31765" name="Rectangle 11"/>
              <p:cNvSpPr>
                <a:spLocks noChangeArrowheads="1"/>
              </p:cNvSpPr>
              <p:nvPr/>
            </p:nvSpPr>
            <p:spPr bwMode="auto">
              <a:xfrm>
                <a:off x="4032" y="2621"/>
                <a:ext cx="1584" cy="27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spcBef>
                    <a:spcPct val="20000"/>
                  </a:spcBef>
                  <a:buClr>
                    <a:schemeClr val="accent2"/>
                  </a:buClr>
                  <a:buFont typeface="Wingdings" pitchFamily="2" charset="2"/>
                  <a:buNone/>
                </a:pPr>
                <a:endParaRPr kumimoji="1" lang="zh-CN" altLang="en-US" sz="1600">
                  <a:latin typeface="Times New Roman" pitchFamily="18" charset="0"/>
                </a:endParaRPr>
              </a:p>
            </p:txBody>
          </p:sp>
          <p:sp>
            <p:nvSpPr>
              <p:cNvPr id="31766" name="Rectangle 10"/>
              <p:cNvSpPr>
                <a:spLocks noChangeArrowheads="1"/>
              </p:cNvSpPr>
              <p:nvPr/>
            </p:nvSpPr>
            <p:spPr bwMode="auto">
              <a:xfrm>
                <a:off x="2880" y="2621"/>
                <a:ext cx="1152" cy="27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spcBef>
                    <a:spcPct val="20000"/>
                  </a:spcBef>
                  <a:buClr>
                    <a:schemeClr val="accent2"/>
                  </a:buClr>
                  <a:buFont typeface="Wingdings" pitchFamily="2" charset="2"/>
                  <a:buNone/>
                </a:pPr>
                <a:r>
                  <a:rPr kumimoji="1" lang="en-US" altLang="zh-CN" sz="1600">
                    <a:latin typeface="Times New Roman" pitchFamily="18" charset="0"/>
                  </a:rPr>
                  <a:t>D</a:t>
                </a:r>
                <a:r>
                  <a:rPr kumimoji="1" lang="zh-CN" altLang="en-US" sz="1600">
                    <a:latin typeface="Times New Roman" pitchFamily="18" charset="0"/>
                  </a:rPr>
                  <a:t>不变，</a:t>
                </a:r>
                <a:r>
                  <a:rPr kumimoji="1" lang="en-US" altLang="zh-CN" sz="1600">
                    <a:latin typeface="Times New Roman" pitchFamily="18" charset="0"/>
                  </a:rPr>
                  <a:t>g=0</a:t>
                </a:r>
              </a:p>
            </p:txBody>
          </p:sp>
          <p:sp>
            <p:nvSpPr>
              <p:cNvPr id="31767" name="Rectangle 9"/>
              <p:cNvSpPr>
                <a:spLocks noChangeArrowheads="1"/>
              </p:cNvSpPr>
              <p:nvPr/>
            </p:nvSpPr>
            <p:spPr bwMode="auto">
              <a:xfrm>
                <a:off x="576" y="2621"/>
                <a:ext cx="2304" cy="27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spcBef>
                    <a:spcPct val="20000"/>
                  </a:spcBef>
                  <a:buClr>
                    <a:schemeClr val="accent2"/>
                  </a:buClr>
                  <a:buFont typeface="Wingdings" pitchFamily="2" charset="2"/>
                  <a:buNone/>
                </a:pPr>
                <a:r>
                  <a:rPr kumimoji="1" lang="zh-CN" altLang="en-US" sz="1600">
                    <a:latin typeface="Times New Roman" pitchFamily="18" charset="0"/>
                    <a:hlinkClick r:id="rId5" action="ppaction://hlinksldjump"/>
                  </a:rPr>
                  <a:t>零增长模型</a:t>
                </a:r>
                <a:endParaRPr kumimoji="1" lang="zh-CN" altLang="en-US" sz="1600">
                  <a:latin typeface="Times New Roman" pitchFamily="18" charset="0"/>
                </a:endParaRPr>
              </a:p>
            </p:txBody>
          </p:sp>
          <p:sp>
            <p:nvSpPr>
              <p:cNvPr id="31768" name="Line 25"/>
              <p:cNvSpPr>
                <a:spLocks noChangeShapeType="1"/>
              </p:cNvSpPr>
              <p:nvPr/>
            </p:nvSpPr>
            <p:spPr bwMode="auto">
              <a:xfrm>
                <a:off x="576" y="2256"/>
                <a:ext cx="5040" cy="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31769" name="Line 26"/>
              <p:cNvSpPr>
                <a:spLocks noChangeShapeType="1"/>
              </p:cNvSpPr>
              <p:nvPr/>
            </p:nvSpPr>
            <p:spPr bwMode="auto">
              <a:xfrm>
                <a:off x="576" y="2892"/>
                <a:ext cx="504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31770" name="Line 27"/>
              <p:cNvSpPr>
                <a:spLocks noChangeShapeType="1"/>
              </p:cNvSpPr>
              <p:nvPr/>
            </p:nvSpPr>
            <p:spPr bwMode="auto">
              <a:xfrm>
                <a:off x="576" y="3257"/>
                <a:ext cx="504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31771" name="Line 28"/>
              <p:cNvSpPr>
                <a:spLocks noChangeShapeType="1"/>
              </p:cNvSpPr>
              <p:nvPr/>
            </p:nvSpPr>
            <p:spPr bwMode="auto">
              <a:xfrm>
                <a:off x="576" y="3838"/>
                <a:ext cx="504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31772" name="Line 29"/>
              <p:cNvSpPr>
                <a:spLocks noChangeShapeType="1"/>
              </p:cNvSpPr>
              <p:nvPr/>
            </p:nvSpPr>
            <p:spPr bwMode="auto">
              <a:xfrm>
                <a:off x="576" y="4357"/>
                <a:ext cx="5040" cy="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31773" name="Line 30"/>
              <p:cNvSpPr>
                <a:spLocks noChangeShapeType="1"/>
              </p:cNvSpPr>
              <p:nvPr/>
            </p:nvSpPr>
            <p:spPr bwMode="auto">
              <a:xfrm>
                <a:off x="576" y="2256"/>
                <a:ext cx="0" cy="2101"/>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31774" name="Line 31"/>
              <p:cNvSpPr>
                <a:spLocks noChangeShapeType="1"/>
              </p:cNvSpPr>
              <p:nvPr/>
            </p:nvSpPr>
            <p:spPr bwMode="auto">
              <a:xfrm>
                <a:off x="2880" y="2256"/>
                <a:ext cx="0" cy="2101"/>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31775" name="Line 32"/>
              <p:cNvSpPr>
                <a:spLocks noChangeShapeType="1"/>
              </p:cNvSpPr>
              <p:nvPr/>
            </p:nvSpPr>
            <p:spPr bwMode="auto">
              <a:xfrm>
                <a:off x="4032" y="2256"/>
                <a:ext cx="0" cy="2101"/>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31776" name="Line 34"/>
              <p:cNvSpPr>
                <a:spLocks noChangeShapeType="1"/>
              </p:cNvSpPr>
              <p:nvPr/>
            </p:nvSpPr>
            <p:spPr bwMode="auto">
              <a:xfrm>
                <a:off x="5616" y="2256"/>
                <a:ext cx="0" cy="2101"/>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31777" name="Line 39"/>
              <p:cNvSpPr>
                <a:spLocks noChangeShapeType="1"/>
              </p:cNvSpPr>
              <p:nvPr/>
            </p:nvSpPr>
            <p:spPr bwMode="auto">
              <a:xfrm>
                <a:off x="576" y="2621"/>
                <a:ext cx="504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pic>
            <p:nvPicPr>
              <p:cNvPr id="31778" name="Picture 6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080" y="2592"/>
                <a:ext cx="432" cy="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79" name="Picture 67"/>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080" y="2912"/>
                <a:ext cx="528" cy="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80" name="Picture 81"/>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032" y="3267"/>
                <a:ext cx="816" cy="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81" name="Picture 80"/>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848" y="3280"/>
                <a:ext cx="672" cy="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82" name="Picture 79"/>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272" y="3568"/>
                <a:ext cx="672" cy="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83" name="Rectangle 85"/>
              <p:cNvSpPr>
                <a:spLocks noChangeArrowheads="1"/>
              </p:cNvSpPr>
              <p:nvPr/>
            </p:nvSpPr>
            <p:spPr bwMode="auto">
              <a:xfrm>
                <a:off x="4752" y="3360"/>
                <a:ext cx="192" cy="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r>
                  <a:rPr lang="zh-CN" altLang="en-US" sz="1000">
                    <a:latin typeface="Times New Roman" pitchFamily="18" charset="0"/>
                  </a:rPr>
                  <a:t>+</a:t>
                </a:r>
                <a:r>
                  <a:rPr lang="zh-CN" altLang="en-US" sz="1400">
                    <a:latin typeface="Times New Roman" pitchFamily="18" charset="0"/>
                  </a:rPr>
                  <a:t> </a:t>
                </a:r>
                <a:endParaRPr lang="zh-CN" altLang="en-US" sz="2400">
                  <a:latin typeface="Times New Roman" pitchFamily="18" charset="0"/>
                </a:endParaRPr>
              </a:p>
            </p:txBody>
          </p:sp>
          <p:sp>
            <p:nvSpPr>
              <p:cNvPr id="31784" name="Rectangle 86"/>
              <p:cNvSpPr>
                <a:spLocks noChangeArrowheads="1"/>
              </p:cNvSpPr>
              <p:nvPr/>
            </p:nvSpPr>
            <p:spPr bwMode="auto">
              <a:xfrm>
                <a:off x="5424" y="3360"/>
                <a:ext cx="192" cy="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r>
                  <a:rPr lang="zh-CN" altLang="en-US" sz="1000">
                    <a:latin typeface="Times New Roman" pitchFamily="18" charset="0"/>
                  </a:rPr>
                  <a:t>+</a:t>
                </a:r>
                <a:r>
                  <a:rPr lang="zh-CN" altLang="en-US" sz="1400">
                    <a:latin typeface="Times New Roman" pitchFamily="18" charset="0"/>
                  </a:rPr>
                  <a:t> </a:t>
                </a:r>
                <a:endParaRPr lang="zh-CN" altLang="en-US" sz="2400">
                  <a:latin typeface="Times New Roman" pitchFamily="18" charset="0"/>
                </a:endParaRPr>
              </a:p>
            </p:txBody>
          </p:sp>
          <p:pic>
            <p:nvPicPr>
              <p:cNvPr id="31785" name="Picture 92"/>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4032" y="3888"/>
                <a:ext cx="1488" cy="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4228"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rPr>
              <a:t>第二节  普通股定价模型</a:t>
            </a:r>
          </a:p>
        </p:txBody>
      </p:sp>
      <p:pic>
        <p:nvPicPr>
          <p:cNvPr id="32771" name="Picture 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350" y="1196975"/>
            <a:ext cx="11655425" cy="7772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5252"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rPr>
              <a:t>第二节  普通股定价模型</a:t>
            </a:r>
          </a:p>
        </p:txBody>
      </p:sp>
      <p:pic>
        <p:nvPicPr>
          <p:cNvPr id="33795"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450" y="1196975"/>
            <a:ext cx="11125200" cy="7419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eaLnBrk="1" hangingPunct="1">
              <a:defRPr/>
            </a:pPr>
            <a:r>
              <a:rPr lang="zh-CN" altLang="en-US" dirty="0" smtClean="0">
                <a:effectLst>
                  <a:outerShdw blurRad="38100" dist="38100" dir="2700000" algn="tl">
                    <a:srgbClr val="C0C0C0"/>
                  </a:outerShdw>
                </a:effectLst>
                <a:latin typeface="宋体" pitchFamily="2" charset="-122"/>
              </a:rPr>
              <a:t>第九章  股票市场投资分析</a:t>
            </a:r>
            <a:endParaRPr lang="zh-CN" altLang="en-US" dirty="0"/>
          </a:p>
        </p:txBody>
      </p:sp>
      <p:sp>
        <p:nvSpPr>
          <p:cNvPr id="6147" name="TextBox 4"/>
          <p:cNvSpPr txBox="1">
            <a:spLocks noChangeArrowheads="1"/>
          </p:cNvSpPr>
          <p:nvPr/>
        </p:nvSpPr>
        <p:spPr bwMode="auto">
          <a:xfrm>
            <a:off x="1116013" y="1196975"/>
            <a:ext cx="7056437"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lnSpc>
                <a:spcPct val="200000"/>
              </a:lnSpc>
            </a:pPr>
            <a:r>
              <a:rPr lang="en-US" altLang="zh-CN"/>
              <a:t>    </a:t>
            </a:r>
            <a:r>
              <a:rPr lang="zh-CN" altLang="zh-CN"/>
              <a:t>股票作为一种重要的投资工具，股票市场作为证券市场的重要组成部分，现已被越来越多的中国人所熟悉，股指走势以及股票价格的变化已成为人们茶余饭后议论的热点问题。</a:t>
            </a:r>
            <a:endParaRPr lang="zh-CN" altLang="en-US"/>
          </a:p>
        </p:txBody>
      </p:sp>
      <p:sp>
        <p:nvSpPr>
          <p:cNvPr id="6148" name="椭圆 7"/>
          <p:cNvSpPr>
            <a:spLocks noChangeArrowheads="1"/>
          </p:cNvSpPr>
          <p:nvPr/>
        </p:nvSpPr>
        <p:spPr bwMode="auto">
          <a:xfrm>
            <a:off x="1439863" y="4233863"/>
            <a:ext cx="1727200" cy="725487"/>
          </a:xfrm>
          <a:prstGeom prst="ellipse">
            <a:avLst/>
          </a:prstGeom>
          <a:solidFill>
            <a:srgbClr val="FFFF99"/>
          </a:solidFill>
          <a:ln w="9525" algn="ctr">
            <a:solidFill>
              <a:schemeClr val="tx1"/>
            </a:solidFill>
            <a:round/>
            <a:headEnd/>
            <a:tailEnd/>
          </a:ln>
        </p:spPr>
        <p:txBody>
          <a:bodyPr/>
          <a:lstStyle/>
          <a:p>
            <a:pPr algn="l"/>
            <a:endParaRPr lang="zh-CN" altLang="en-US" sz="4800">
              <a:latin typeface="Arial" charset="0"/>
            </a:endParaRPr>
          </a:p>
        </p:txBody>
      </p:sp>
      <p:sp>
        <p:nvSpPr>
          <p:cNvPr id="6149" name="椭圆 8"/>
          <p:cNvSpPr>
            <a:spLocks noChangeArrowheads="1"/>
          </p:cNvSpPr>
          <p:nvPr/>
        </p:nvSpPr>
        <p:spPr bwMode="auto">
          <a:xfrm>
            <a:off x="1835150" y="5705475"/>
            <a:ext cx="1657350" cy="792163"/>
          </a:xfrm>
          <a:prstGeom prst="ellipse">
            <a:avLst/>
          </a:prstGeom>
          <a:solidFill>
            <a:srgbClr val="FFFF99"/>
          </a:solidFill>
          <a:ln w="9525" algn="ctr">
            <a:solidFill>
              <a:schemeClr val="tx1"/>
            </a:solidFill>
            <a:round/>
            <a:headEnd/>
            <a:tailEnd/>
          </a:ln>
        </p:spPr>
        <p:txBody>
          <a:bodyPr/>
          <a:lstStyle/>
          <a:p>
            <a:pPr algn="l"/>
            <a:endParaRPr lang="zh-CN" altLang="en-US" sz="4800">
              <a:latin typeface="Arial" charset="0"/>
            </a:endParaRPr>
          </a:p>
        </p:txBody>
      </p:sp>
      <p:sp>
        <p:nvSpPr>
          <p:cNvPr id="6150" name="椭圆 9"/>
          <p:cNvSpPr>
            <a:spLocks noChangeArrowheads="1"/>
          </p:cNvSpPr>
          <p:nvPr/>
        </p:nvSpPr>
        <p:spPr bwMode="auto">
          <a:xfrm>
            <a:off x="3816350" y="3679825"/>
            <a:ext cx="1511300" cy="576263"/>
          </a:xfrm>
          <a:prstGeom prst="ellipse">
            <a:avLst/>
          </a:prstGeom>
          <a:solidFill>
            <a:srgbClr val="FFFF99"/>
          </a:solidFill>
          <a:ln w="9525" algn="ctr">
            <a:solidFill>
              <a:schemeClr val="tx1"/>
            </a:solidFill>
            <a:round/>
            <a:headEnd/>
            <a:tailEnd/>
          </a:ln>
        </p:spPr>
        <p:txBody>
          <a:bodyPr/>
          <a:lstStyle/>
          <a:p>
            <a:pPr algn="l"/>
            <a:endParaRPr lang="zh-CN" altLang="en-US" sz="4800">
              <a:latin typeface="Arial" charset="0"/>
            </a:endParaRPr>
          </a:p>
        </p:txBody>
      </p:sp>
      <p:sp>
        <p:nvSpPr>
          <p:cNvPr id="6151" name="椭圆 10"/>
          <p:cNvSpPr>
            <a:spLocks noChangeArrowheads="1"/>
          </p:cNvSpPr>
          <p:nvPr/>
        </p:nvSpPr>
        <p:spPr bwMode="auto">
          <a:xfrm>
            <a:off x="5976938" y="3006725"/>
            <a:ext cx="215900" cy="144463"/>
          </a:xfrm>
          <a:prstGeom prst="ellipse">
            <a:avLst/>
          </a:prstGeom>
          <a:solidFill>
            <a:srgbClr val="FFFF99"/>
          </a:solidFill>
          <a:ln w="9525" algn="ctr">
            <a:solidFill>
              <a:schemeClr val="tx1"/>
            </a:solidFill>
            <a:round/>
            <a:headEnd/>
            <a:tailEnd/>
          </a:ln>
        </p:spPr>
        <p:txBody>
          <a:bodyPr/>
          <a:lstStyle/>
          <a:p>
            <a:pPr algn="l"/>
            <a:endParaRPr lang="zh-CN" altLang="en-US" sz="4800">
              <a:latin typeface="Arial" charset="0"/>
            </a:endParaRPr>
          </a:p>
        </p:txBody>
      </p:sp>
      <p:sp>
        <p:nvSpPr>
          <p:cNvPr id="6152" name="椭圆 11"/>
          <p:cNvSpPr>
            <a:spLocks noChangeArrowheads="1"/>
          </p:cNvSpPr>
          <p:nvPr/>
        </p:nvSpPr>
        <p:spPr bwMode="auto">
          <a:xfrm>
            <a:off x="5580063" y="3284538"/>
            <a:ext cx="215900" cy="144462"/>
          </a:xfrm>
          <a:prstGeom prst="ellipse">
            <a:avLst/>
          </a:prstGeom>
          <a:solidFill>
            <a:srgbClr val="FFFF99"/>
          </a:solidFill>
          <a:ln w="9525" algn="ctr">
            <a:solidFill>
              <a:schemeClr val="tx1"/>
            </a:solidFill>
            <a:round/>
            <a:headEnd/>
            <a:tailEnd/>
          </a:ln>
        </p:spPr>
        <p:txBody>
          <a:bodyPr/>
          <a:lstStyle/>
          <a:p>
            <a:pPr algn="l"/>
            <a:endParaRPr lang="zh-CN" altLang="en-US" sz="4800">
              <a:latin typeface="Arial" charset="0"/>
            </a:endParaRPr>
          </a:p>
        </p:txBody>
      </p:sp>
      <p:sp>
        <p:nvSpPr>
          <p:cNvPr id="6153" name="TextBox 12"/>
          <p:cNvSpPr txBox="1">
            <a:spLocks noChangeArrowheads="1"/>
          </p:cNvSpPr>
          <p:nvPr/>
        </p:nvSpPr>
        <p:spPr bwMode="auto">
          <a:xfrm>
            <a:off x="1619250" y="4414838"/>
            <a:ext cx="13684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r>
              <a:rPr lang="zh-CN" altLang="zh-CN">
                <a:latin typeface="仿宋" pitchFamily="49" charset="-122"/>
                <a:ea typeface="仿宋" pitchFamily="49" charset="-122"/>
              </a:rPr>
              <a:t>公司治理</a:t>
            </a:r>
            <a:endParaRPr lang="zh-CN" altLang="en-US">
              <a:latin typeface="仿宋" pitchFamily="49" charset="-122"/>
              <a:ea typeface="仿宋" pitchFamily="49" charset="-122"/>
            </a:endParaRPr>
          </a:p>
        </p:txBody>
      </p:sp>
      <p:sp>
        <p:nvSpPr>
          <p:cNvPr id="6154" name="TextBox 13"/>
          <p:cNvSpPr txBox="1">
            <a:spLocks noChangeArrowheads="1"/>
          </p:cNvSpPr>
          <p:nvPr/>
        </p:nvSpPr>
        <p:spPr bwMode="auto">
          <a:xfrm>
            <a:off x="2016125" y="5902325"/>
            <a:ext cx="12954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r>
              <a:rPr lang="zh-CN" altLang="zh-CN">
                <a:latin typeface="仿宋" pitchFamily="49" charset="-122"/>
                <a:ea typeface="仿宋" pitchFamily="49" charset="-122"/>
              </a:rPr>
              <a:t>资本运作</a:t>
            </a:r>
            <a:endParaRPr lang="zh-CN" altLang="en-US">
              <a:latin typeface="仿宋" pitchFamily="49" charset="-122"/>
              <a:ea typeface="仿宋" pitchFamily="49" charset="-122"/>
            </a:endParaRPr>
          </a:p>
        </p:txBody>
      </p:sp>
      <p:sp>
        <p:nvSpPr>
          <p:cNvPr id="6155" name="TextBox 14"/>
          <p:cNvSpPr txBox="1">
            <a:spLocks noChangeArrowheads="1"/>
          </p:cNvSpPr>
          <p:nvPr/>
        </p:nvSpPr>
        <p:spPr bwMode="auto">
          <a:xfrm>
            <a:off x="4103688" y="3754438"/>
            <a:ext cx="10810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r>
              <a:rPr lang="en-GB" altLang="zh-CN">
                <a:latin typeface="仿宋" pitchFamily="49" charset="-122"/>
                <a:ea typeface="仿宋" pitchFamily="49" charset="-122"/>
              </a:rPr>
              <a:t>K</a:t>
            </a:r>
            <a:r>
              <a:rPr lang="zh-CN" altLang="zh-CN">
                <a:latin typeface="仿宋" pitchFamily="49" charset="-122"/>
                <a:ea typeface="仿宋" pitchFamily="49" charset="-122"/>
              </a:rPr>
              <a:t>线图</a:t>
            </a:r>
            <a:endParaRPr lang="zh-CN" altLang="en-US">
              <a:latin typeface="仿宋" pitchFamily="49" charset="-122"/>
              <a:ea typeface="仿宋" pitchFamily="49" charset="-122"/>
            </a:endParaRPr>
          </a:p>
        </p:txBody>
      </p:sp>
      <p:sp>
        <p:nvSpPr>
          <p:cNvPr id="6156" name="椭圆 15"/>
          <p:cNvSpPr>
            <a:spLocks noChangeArrowheads="1"/>
          </p:cNvSpPr>
          <p:nvPr/>
        </p:nvSpPr>
        <p:spPr bwMode="auto">
          <a:xfrm>
            <a:off x="4189413" y="5006975"/>
            <a:ext cx="1763712" cy="741363"/>
          </a:xfrm>
          <a:prstGeom prst="ellipse">
            <a:avLst/>
          </a:prstGeom>
          <a:solidFill>
            <a:srgbClr val="FFFF99"/>
          </a:solidFill>
          <a:ln w="9525" algn="ctr">
            <a:solidFill>
              <a:schemeClr val="tx1"/>
            </a:solidFill>
            <a:round/>
            <a:headEnd/>
            <a:tailEnd/>
          </a:ln>
        </p:spPr>
        <p:txBody>
          <a:bodyPr/>
          <a:lstStyle/>
          <a:p>
            <a:pPr algn="l"/>
            <a:endParaRPr lang="zh-CN" altLang="en-US" sz="4800">
              <a:latin typeface="Arial" charset="0"/>
            </a:endParaRPr>
          </a:p>
        </p:txBody>
      </p:sp>
      <p:sp>
        <p:nvSpPr>
          <p:cNvPr id="6157" name="TextBox 16"/>
          <p:cNvSpPr txBox="1">
            <a:spLocks noChangeArrowheads="1"/>
          </p:cNvSpPr>
          <p:nvPr/>
        </p:nvSpPr>
        <p:spPr bwMode="auto">
          <a:xfrm>
            <a:off x="4570413" y="5024438"/>
            <a:ext cx="11525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r>
              <a:rPr lang="zh-CN" altLang="zh-CN">
                <a:latin typeface="仿宋" pitchFamily="49" charset="-122"/>
                <a:ea typeface="仿宋" pitchFamily="49" charset="-122"/>
              </a:rPr>
              <a:t>各类技术指标</a:t>
            </a:r>
            <a:endParaRPr lang="zh-CN" altLang="en-US">
              <a:latin typeface="仿宋" pitchFamily="49" charset="-122"/>
              <a:ea typeface="仿宋" pitchFamily="49" charset="-122"/>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6276"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rPr>
              <a:t>第二节  普通股定价模型</a:t>
            </a:r>
          </a:p>
        </p:txBody>
      </p:sp>
      <p:pic>
        <p:nvPicPr>
          <p:cNvPr id="34819"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350" y="1268413"/>
            <a:ext cx="11579225" cy="7721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7300"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rPr>
              <a:t>第二节  普通股定价模型</a:t>
            </a:r>
          </a:p>
        </p:txBody>
      </p:sp>
      <p:pic>
        <p:nvPicPr>
          <p:cNvPr id="35843"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8888" y="1268413"/>
            <a:ext cx="11734800" cy="7826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8324"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rPr>
              <a:t>第二节  普通股定价模型</a:t>
            </a:r>
          </a:p>
        </p:txBody>
      </p:sp>
      <p:pic>
        <p:nvPicPr>
          <p:cNvPr id="36867"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2988" y="1700213"/>
            <a:ext cx="12344400" cy="8232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9348"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rPr>
              <a:t>第二节  普通股定价模型</a:t>
            </a:r>
          </a:p>
        </p:txBody>
      </p:sp>
      <p:pic>
        <p:nvPicPr>
          <p:cNvPr id="37891" name="Picture 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713" y="1196975"/>
            <a:ext cx="11277600" cy="7523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0372"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rPr>
              <a:t>第二节  普通股定价模型</a:t>
            </a:r>
          </a:p>
        </p:txBody>
      </p:sp>
      <p:pic>
        <p:nvPicPr>
          <p:cNvPr id="38915"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2988" y="1052513"/>
            <a:ext cx="11655425" cy="7772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1396"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rPr>
              <a:t>第二节  普通股定价模型</a:t>
            </a:r>
          </a:p>
        </p:txBody>
      </p:sp>
      <p:pic>
        <p:nvPicPr>
          <p:cNvPr id="39939"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2988" y="1557338"/>
            <a:ext cx="11960225" cy="7975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2420"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rPr>
              <a:t>第二节  普通股定价模型</a:t>
            </a:r>
          </a:p>
        </p:txBody>
      </p:sp>
      <p:pic>
        <p:nvPicPr>
          <p:cNvPr id="40963"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650" y="1484313"/>
            <a:ext cx="10741025" cy="7162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2"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rPr>
              <a:t>第二节  普通股定价模型</a:t>
            </a:r>
          </a:p>
        </p:txBody>
      </p:sp>
      <p:sp>
        <p:nvSpPr>
          <p:cNvPr id="41987" name="Text Box 6"/>
          <p:cNvSpPr txBox="1">
            <a:spLocks noChangeArrowheads="1"/>
          </p:cNvSpPr>
          <p:nvPr/>
        </p:nvSpPr>
        <p:spPr bwMode="auto">
          <a:xfrm>
            <a:off x="2514600" y="1341438"/>
            <a:ext cx="4572000" cy="457200"/>
          </a:xfrm>
          <a:prstGeom prst="rect">
            <a:avLst/>
          </a:prstGeom>
          <a:gradFill rotWithShape="0">
            <a:gsLst>
              <a:gs pos="0">
                <a:srgbClr val="767647"/>
              </a:gs>
              <a:gs pos="50000">
                <a:srgbClr val="FFFF99"/>
              </a:gs>
              <a:gs pos="100000">
                <a:srgbClr val="767647"/>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r>
              <a:rPr lang="zh-CN" altLang="en-US" sz="2400">
                <a:solidFill>
                  <a:schemeClr val="folHlink"/>
                </a:solidFill>
              </a:rPr>
              <a:t>  </a:t>
            </a:r>
            <a:r>
              <a:rPr lang="zh-CN" altLang="en-US" sz="2400">
                <a:solidFill>
                  <a:srgbClr val="0033CC"/>
                </a:solidFill>
              </a:rPr>
              <a:t>基于市盈率的股票定价模型</a:t>
            </a:r>
            <a:r>
              <a:rPr lang="zh-CN" altLang="en-US">
                <a:solidFill>
                  <a:srgbClr val="0033CC"/>
                </a:solidFill>
              </a:rPr>
              <a:t> </a:t>
            </a:r>
          </a:p>
        </p:txBody>
      </p:sp>
      <p:sp>
        <p:nvSpPr>
          <p:cNvPr id="41988" name="Rectangle 7"/>
          <p:cNvSpPr>
            <a:spLocks noChangeArrowheads="1"/>
          </p:cNvSpPr>
          <p:nvPr/>
        </p:nvSpPr>
        <p:spPr bwMode="auto">
          <a:xfrm>
            <a:off x="1219200" y="1981200"/>
            <a:ext cx="42672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FontTx/>
              <a:buBlip>
                <a:blip r:embed="rId2"/>
              </a:buBlip>
            </a:pPr>
            <a:r>
              <a:rPr lang="zh-CN" altLang="en-US" sz="2400"/>
              <a:t> </a:t>
            </a:r>
            <a:r>
              <a:rPr lang="zh-CN" altLang="en-US" sz="2400">
                <a:solidFill>
                  <a:schemeClr val="folHlink"/>
                </a:solidFill>
              </a:rPr>
              <a:t>一般形式</a:t>
            </a:r>
            <a:endParaRPr lang="zh-CN" altLang="zh-CN" sz="1800">
              <a:solidFill>
                <a:schemeClr val="folHlink"/>
              </a:solidFill>
            </a:endParaRPr>
          </a:p>
        </p:txBody>
      </p:sp>
      <p:sp>
        <p:nvSpPr>
          <p:cNvPr id="41989" name="Rectangle 9"/>
          <p:cNvSpPr>
            <a:spLocks noChangeArrowheads="1"/>
          </p:cNvSpPr>
          <p:nvPr/>
        </p:nvSpPr>
        <p:spPr bwMode="auto">
          <a:xfrm>
            <a:off x="1333500" y="2555875"/>
            <a:ext cx="7162800" cy="1406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just">
              <a:lnSpc>
                <a:spcPct val="120000"/>
              </a:lnSpc>
              <a:buClr>
                <a:schemeClr val="folHlink"/>
              </a:buClr>
              <a:buFont typeface="Wingdings" pitchFamily="2" charset="2"/>
              <a:buChar char="Ø"/>
            </a:pPr>
            <a:r>
              <a:rPr lang="zh-CN" altLang="en-US" sz="2400">
                <a:latin typeface="Times New Roman" pitchFamily="18" charset="0"/>
              </a:rPr>
              <a:t>市盈率是股票价格与每股收益的比率，即单位收益的价格，用公式表示为</a:t>
            </a:r>
            <a:endParaRPr lang="zh-CN" altLang="en-US" sz="2400"/>
          </a:p>
          <a:p>
            <a:pPr algn="l">
              <a:lnSpc>
                <a:spcPct val="120000"/>
              </a:lnSpc>
            </a:pPr>
            <a:r>
              <a:rPr lang="zh-CN" altLang="en-US" sz="2400"/>
              <a:t>     市盈率</a:t>
            </a:r>
            <a:r>
              <a:rPr lang="zh-CN" altLang="en-US" sz="1800"/>
              <a:t> </a:t>
            </a:r>
            <a:endParaRPr lang="zh-CN" altLang="en-US" sz="1800">
              <a:latin typeface="Times New Roman" pitchFamily="18" charset="0"/>
            </a:endParaRPr>
          </a:p>
        </p:txBody>
      </p:sp>
      <p:pic>
        <p:nvPicPr>
          <p:cNvPr id="41990"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84525" y="3287713"/>
            <a:ext cx="5937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91" name="Rectangle 10"/>
          <p:cNvSpPr>
            <a:spLocks noChangeArrowheads="1"/>
          </p:cNvSpPr>
          <p:nvPr/>
        </p:nvSpPr>
        <p:spPr bwMode="auto">
          <a:xfrm>
            <a:off x="4419600" y="3440113"/>
            <a:ext cx="27432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r>
              <a:rPr lang="en-GB" altLang="zh-CN" sz="2400">
                <a:latin typeface="Times New Roman" pitchFamily="18" charset="0"/>
              </a:rPr>
              <a:t>，E</a:t>
            </a:r>
            <a:r>
              <a:rPr lang="zh-CN" altLang="en-GB" sz="2400"/>
              <a:t>为每股收益</a:t>
            </a:r>
            <a:r>
              <a:rPr lang="zh-CN" altLang="en-US" sz="1600"/>
              <a:t> </a:t>
            </a:r>
            <a:endParaRPr lang="zh-CN" altLang="en-US" sz="1600">
              <a:latin typeface="Times New Roman" pitchFamily="18" charset="0"/>
            </a:endParaRPr>
          </a:p>
        </p:txBody>
      </p:sp>
      <p:sp>
        <p:nvSpPr>
          <p:cNvPr id="41992" name="Rectangle 12"/>
          <p:cNvSpPr>
            <a:spLocks noChangeArrowheads="1"/>
          </p:cNvSpPr>
          <p:nvPr/>
        </p:nvSpPr>
        <p:spPr bwMode="auto">
          <a:xfrm>
            <a:off x="3228975" y="3233738"/>
            <a:ext cx="914400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endParaRPr lang="zh-CN" altLang="en-US"/>
          </a:p>
        </p:txBody>
      </p:sp>
      <p:sp>
        <p:nvSpPr>
          <p:cNvPr id="41993" name="Rectangle 14"/>
          <p:cNvSpPr>
            <a:spLocks noChangeArrowheads="1"/>
          </p:cNvSpPr>
          <p:nvPr/>
        </p:nvSpPr>
        <p:spPr bwMode="auto">
          <a:xfrm>
            <a:off x="4129088" y="3224213"/>
            <a:ext cx="914400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endParaRPr lang="zh-CN" altLang="en-US"/>
          </a:p>
        </p:txBody>
      </p:sp>
      <p:sp>
        <p:nvSpPr>
          <p:cNvPr id="41994" name="Text Box 15"/>
          <p:cNvSpPr txBox="1">
            <a:spLocks noChangeArrowheads="1"/>
          </p:cNvSpPr>
          <p:nvPr/>
        </p:nvSpPr>
        <p:spPr bwMode="auto">
          <a:xfrm>
            <a:off x="1285875" y="4002088"/>
            <a:ext cx="35052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spcBef>
                <a:spcPct val="50000"/>
              </a:spcBef>
              <a:buClr>
                <a:schemeClr val="folHlink"/>
              </a:buClr>
              <a:buFont typeface="Wingdings" pitchFamily="2" charset="2"/>
              <a:buChar char="Ø"/>
            </a:pPr>
            <a:r>
              <a:rPr lang="zh-CN" altLang="en-US" sz="2400">
                <a:solidFill>
                  <a:schemeClr val="folHlink"/>
                </a:solidFill>
              </a:rPr>
              <a:t> </a:t>
            </a:r>
            <a:r>
              <a:rPr lang="zh-CN" altLang="en-US" sz="2400">
                <a:solidFill>
                  <a:srgbClr val="6600CC"/>
                </a:solidFill>
              </a:rPr>
              <a:t>市盈率定价模型</a:t>
            </a:r>
            <a:endParaRPr lang="zh-CN" altLang="en-US" sz="1800">
              <a:solidFill>
                <a:srgbClr val="6600CC"/>
              </a:solidFill>
            </a:endParaRPr>
          </a:p>
        </p:txBody>
      </p:sp>
      <p:pic>
        <p:nvPicPr>
          <p:cNvPr id="41995"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05600" y="5321300"/>
            <a:ext cx="1676400" cy="77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96" name="Text Box 16"/>
          <p:cNvSpPr txBox="1">
            <a:spLocks noChangeArrowheads="1"/>
          </p:cNvSpPr>
          <p:nvPr/>
        </p:nvSpPr>
        <p:spPr bwMode="auto">
          <a:xfrm>
            <a:off x="1230313" y="5449888"/>
            <a:ext cx="57150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spcBef>
                <a:spcPct val="50000"/>
              </a:spcBef>
              <a:buClr>
                <a:schemeClr val="tx2"/>
              </a:buClr>
              <a:buFont typeface="Wingdings" pitchFamily="2" charset="2"/>
              <a:buNone/>
            </a:pPr>
            <a:r>
              <a:rPr lang="en-US" altLang="zh-CN" sz="2400"/>
              <a:t>b</a:t>
            </a:r>
            <a:r>
              <a:rPr lang="zh-CN" altLang="en-US" sz="2400"/>
              <a:t>为派息率；  为每股收益增长率，即</a:t>
            </a:r>
            <a:endParaRPr lang="zh-CN" altLang="zh-CN" sz="1800"/>
          </a:p>
        </p:txBody>
      </p:sp>
      <p:pic>
        <p:nvPicPr>
          <p:cNvPr id="41997" name="Picture 1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24200" y="5638800"/>
            <a:ext cx="357188"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1998" name="Rectangle 21"/>
          <p:cNvSpPr>
            <a:spLocks noChangeArrowheads="1"/>
          </p:cNvSpPr>
          <p:nvPr/>
        </p:nvSpPr>
        <p:spPr bwMode="auto">
          <a:xfrm>
            <a:off x="3348038" y="3233738"/>
            <a:ext cx="914400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endParaRPr lang="zh-CN" altLang="en-US"/>
          </a:p>
        </p:txBody>
      </p:sp>
      <p:pic>
        <p:nvPicPr>
          <p:cNvPr id="41999" name="Picture 2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62200" y="4459288"/>
            <a:ext cx="51054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212"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rPr>
              <a:t>第二节  普通股定价模型</a:t>
            </a:r>
          </a:p>
        </p:txBody>
      </p:sp>
      <p:sp>
        <p:nvSpPr>
          <p:cNvPr id="43011" name="Rectangle 6"/>
          <p:cNvSpPr>
            <a:spLocks noChangeArrowheads="1"/>
          </p:cNvSpPr>
          <p:nvPr/>
        </p:nvSpPr>
        <p:spPr bwMode="auto">
          <a:xfrm>
            <a:off x="990600" y="1341438"/>
            <a:ext cx="4405313"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l">
              <a:buFontTx/>
              <a:buBlip>
                <a:blip r:embed="rId2"/>
              </a:buBlip>
            </a:pPr>
            <a:r>
              <a:rPr lang="zh-CN" altLang="en-US" sz="2400"/>
              <a:t> </a:t>
            </a:r>
            <a:r>
              <a:rPr lang="zh-CN" altLang="en-US" sz="2400">
                <a:solidFill>
                  <a:schemeClr val="folHlink"/>
                </a:solidFill>
              </a:rPr>
              <a:t>利用市盈率定价模型指导投资</a:t>
            </a:r>
            <a:endParaRPr lang="zh-CN" altLang="zh-CN" sz="1800">
              <a:solidFill>
                <a:schemeClr val="folHlink"/>
              </a:solidFill>
            </a:endParaRPr>
          </a:p>
        </p:txBody>
      </p:sp>
      <p:sp>
        <p:nvSpPr>
          <p:cNvPr id="43012" name="Rectangle 8"/>
          <p:cNvSpPr>
            <a:spLocks noChangeArrowheads="1"/>
          </p:cNvSpPr>
          <p:nvPr/>
        </p:nvSpPr>
        <p:spPr bwMode="auto">
          <a:xfrm>
            <a:off x="1219200" y="2033588"/>
            <a:ext cx="7162800" cy="2428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lnSpc>
                <a:spcPct val="160000"/>
              </a:lnSpc>
            </a:pPr>
            <a:r>
              <a:rPr lang="zh-CN" altLang="en-US" sz="2400"/>
              <a:t>若            ，即股票的理论市盈率高于实际市盈率，说明股票价值被低估；</a:t>
            </a:r>
          </a:p>
          <a:p>
            <a:pPr algn="l">
              <a:lnSpc>
                <a:spcPct val="160000"/>
              </a:lnSpc>
            </a:pPr>
            <a:r>
              <a:rPr lang="zh-CN" altLang="en-US" sz="2400"/>
              <a:t>若            ，即股票的理论市盈率低于实际市盈率，说明股票价值被高估。</a:t>
            </a:r>
            <a:r>
              <a:rPr lang="zh-CN" altLang="en-US" sz="1800"/>
              <a:t> </a:t>
            </a:r>
          </a:p>
        </p:txBody>
      </p:sp>
      <p:pic>
        <p:nvPicPr>
          <p:cNvPr id="43013"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2276475"/>
            <a:ext cx="1524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14"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39900" y="3429000"/>
            <a:ext cx="1524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6"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rPr>
              <a:t>第二节  普通股定价模型</a:t>
            </a:r>
          </a:p>
        </p:txBody>
      </p:sp>
      <p:sp>
        <p:nvSpPr>
          <p:cNvPr id="44035" name="Text Box 6"/>
          <p:cNvSpPr txBox="1">
            <a:spLocks noChangeArrowheads="1"/>
          </p:cNvSpPr>
          <p:nvPr/>
        </p:nvSpPr>
        <p:spPr bwMode="auto">
          <a:xfrm>
            <a:off x="2495550" y="1473200"/>
            <a:ext cx="4572000" cy="457200"/>
          </a:xfrm>
          <a:prstGeom prst="rect">
            <a:avLst/>
          </a:prstGeom>
          <a:gradFill rotWithShape="0">
            <a:gsLst>
              <a:gs pos="0">
                <a:srgbClr val="767647"/>
              </a:gs>
              <a:gs pos="50000">
                <a:srgbClr val="FFFF99"/>
              </a:gs>
              <a:gs pos="100000">
                <a:srgbClr val="767647"/>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r>
              <a:rPr lang="zh-CN" altLang="en-US" sz="2400">
                <a:solidFill>
                  <a:schemeClr val="folHlink"/>
                </a:solidFill>
              </a:rPr>
              <a:t>  </a:t>
            </a:r>
            <a:r>
              <a:rPr lang="zh-CN" altLang="en-US" sz="2400">
                <a:solidFill>
                  <a:srgbClr val="0033CC"/>
                </a:solidFill>
              </a:rPr>
              <a:t>基于市盈率的股票定价模型</a:t>
            </a:r>
            <a:r>
              <a:rPr lang="zh-CN" altLang="en-US">
                <a:solidFill>
                  <a:srgbClr val="0033CC"/>
                </a:solidFill>
              </a:rPr>
              <a:t> </a:t>
            </a:r>
          </a:p>
        </p:txBody>
      </p:sp>
      <p:sp>
        <p:nvSpPr>
          <p:cNvPr id="44036" name="Rectangle 20"/>
          <p:cNvSpPr>
            <a:spLocks noChangeArrowheads="1"/>
          </p:cNvSpPr>
          <p:nvPr/>
        </p:nvSpPr>
        <p:spPr bwMode="auto">
          <a:xfrm>
            <a:off x="4419600" y="3676650"/>
            <a:ext cx="1828800" cy="579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spcBef>
                <a:spcPct val="20000"/>
              </a:spcBef>
              <a:buClr>
                <a:schemeClr val="accent2"/>
              </a:buClr>
              <a:buFont typeface="Wingdings" pitchFamily="2" charset="2"/>
              <a:buNone/>
            </a:pPr>
            <a:endParaRPr kumimoji="1" lang="zh-CN" altLang="zh-CN" sz="1600">
              <a:latin typeface="Times New Roman" pitchFamily="18" charset="0"/>
            </a:endParaRPr>
          </a:p>
        </p:txBody>
      </p:sp>
      <p:sp>
        <p:nvSpPr>
          <p:cNvPr id="44037" name="Rectangle 23"/>
          <p:cNvSpPr>
            <a:spLocks noChangeArrowheads="1"/>
          </p:cNvSpPr>
          <p:nvPr/>
        </p:nvSpPr>
        <p:spPr bwMode="auto">
          <a:xfrm>
            <a:off x="4419600" y="3246438"/>
            <a:ext cx="1828800" cy="4302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spcBef>
                <a:spcPct val="20000"/>
              </a:spcBef>
              <a:buClr>
                <a:schemeClr val="accent2"/>
              </a:buClr>
              <a:buFont typeface="Wingdings" pitchFamily="2" charset="2"/>
              <a:buNone/>
            </a:pPr>
            <a:endParaRPr kumimoji="1" lang="zh-CN" altLang="zh-CN" sz="1600">
              <a:latin typeface="Times New Roman" pitchFamily="18" charset="0"/>
            </a:endParaRPr>
          </a:p>
        </p:txBody>
      </p:sp>
      <p:sp>
        <p:nvSpPr>
          <p:cNvPr id="44038" name="Line 25"/>
          <p:cNvSpPr>
            <a:spLocks noChangeShapeType="1"/>
          </p:cNvSpPr>
          <p:nvPr/>
        </p:nvSpPr>
        <p:spPr bwMode="auto">
          <a:xfrm>
            <a:off x="762000" y="2667000"/>
            <a:ext cx="8001000" cy="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44039" name="Line 26"/>
          <p:cNvSpPr>
            <a:spLocks noChangeShapeType="1"/>
          </p:cNvSpPr>
          <p:nvPr/>
        </p:nvSpPr>
        <p:spPr bwMode="auto">
          <a:xfrm>
            <a:off x="762000" y="3676650"/>
            <a:ext cx="800100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44040" name="Line 27"/>
          <p:cNvSpPr>
            <a:spLocks noChangeShapeType="1"/>
          </p:cNvSpPr>
          <p:nvPr/>
        </p:nvSpPr>
        <p:spPr bwMode="auto">
          <a:xfrm>
            <a:off x="762000" y="4256088"/>
            <a:ext cx="800100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44041" name="Line 32"/>
          <p:cNvSpPr>
            <a:spLocks noChangeShapeType="1"/>
          </p:cNvSpPr>
          <p:nvPr/>
        </p:nvSpPr>
        <p:spPr bwMode="auto">
          <a:xfrm>
            <a:off x="6248400" y="2667000"/>
            <a:ext cx="0" cy="3335338"/>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44042" name="Line 33"/>
          <p:cNvSpPr>
            <a:spLocks noChangeShapeType="1"/>
          </p:cNvSpPr>
          <p:nvPr/>
        </p:nvSpPr>
        <p:spPr bwMode="auto">
          <a:xfrm>
            <a:off x="8763000" y="2667000"/>
            <a:ext cx="0" cy="3335338"/>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44043" name="Line 34"/>
          <p:cNvSpPr>
            <a:spLocks noChangeShapeType="1"/>
          </p:cNvSpPr>
          <p:nvPr/>
        </p:nvSpPr>
        <p:spPr bwMode="auto">
          <a:xfrm>
            <a:off x="762000" y="3246438"/>
            <a:ext cx="800100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44044" name="Rectangle 46"/>
          <p:cNvSpPr>
            <a:spLocks noChangeArrowheads="1"/>
          </p:cNvSpPr>
          <p:nvPr/>
        </p:nvSpPr>
        <p:spPr bwMode="auto">
          <a:xfrm>
            <a:off x="4381500" y="3314700"/>
            <a:ext cx="914400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endParaRPr lang="zh-CN" altLang="en-US"/>
          </a:p>
        </p:txBody>
      </p:sp>
      <p:sp>
        <p:nvSpPr>
          <p:cNvPr id="44045" name="Rectangle 48"/>
          <p:cNvSpPr>
            <a:spLocks noChangeArrowheads="1"/>
          </p:cNvSpPr>
          <p:nvPr/>
        </p:nvSpPr>
        <p:spPr bwMode="auto">
          <a:xfrm>
            <a:off x="4338638" y="3314700"/>
            <a:ext cx="914400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endParaRPr lang="zh-CN" altLang="en-US"/>
          </a:p>
        </p:txBody>
      </p:sp>
      <p:sp>
        <p:nvSpPr>
          <p:cNvPr id="44046" name="Rectangle 50"/>
          <p:cNvSpPr>
            <a:spLocks noChangeArrowheads="1"/>
          </p:cNvSpPr>
          <p:nvPr/>
        </p:nvSpPr>
        <p:spPr bwMode="auto">
          <a:xfrm>
            <a:off x="4262438" y="3243263"/>
            <a:ext cx="914400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endParaRPr lang="zh-CN" altLang="en-US"/>
          </a:p>
        </p:txBody>
      </p:sp>
      <p:sp>
        <p:nvSpPr>
          <p:cNvPr id="44047" name="Rectangle 52"/>
          <p:cNvSpPr>
            <a:spLocks noChangeArrowheads="1"/>
          </p:cNvSpPr>
          <p:nvPr/>
        </p:nvSpPr>
        <p:spPr bwMode="auto">
          <a:xfrm>
            <a:off x="4305300" y="3314700"/>
            <a:ext cx="914400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endParaRPr lang="zh-CN" altLang="en-US"/>
          </a:p>
        </p:txBody>
      </p:sp>
      <p:sp>
        <p:nvSpPr>
          <p:cNvPr id="44048" name="Rectangle 54"/>
          <p:cNvSpPr>
            <a:spLocks noChangeArrowheads="1"/>
          </p:cNvSpPr>
          <p:nvPr/>
        </p:nvSpPr>
        <p:spPr bwMode="auto">
          <a:xfrm>
            <a:off x="4367213" y="3314700"/>
            <a:ext cx="914400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endParaRPr lang="zh-CN" altLang="en-US"/>
          </a:p>
        </p:txBody>
      </p:sp>
      <p:sp>
        <p:nvSpPr>
          <p:cNvPr id="44049" name="Rectangle 56"/>
          <p:cNvSpPr>
            <a:spLocks noChangeArrowheads="1"/>
          </p:cNvSpPr>
          <p:nvPr/>
        </p:nvSpPr>
        <p:spPr bwMode="auto">
          <a:xfrm>
            <a:off x="4038600" y="3209925"/>
            <a:ext cx="914400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endParaRPr lang="zh-CN" altLang="en-US"/>
          </a:p>
        </p:txBody>
      </p:sp>
      <p:grpSp>
        <p:nvGrpSpPr>
          <p:cNvPr id="44050" name="Group 66"/>
          <p:cNvGrpSpPr>
            <a:grpSpLocks/>
          </p:cNvGrpSpPr>
          <p:nvPr/>
        </p:nvGrpSpPr>
        <p:grpSpPr bwMode="auto">
          <a:xfrm>
            <a:off x="708025" y="2667000"/>
            <a:ext cx="8229600" cy="3733800"/>
            <a:chOff x="480" y="1680"/>
            <a:chExt cx="5040" cy="2112"/>
          </a:xfrm>
        </p:grpSpPr>
        <p:sp>
          <p:nvSpPr>
            <p:cNvPr id="44054" name="Rectangle 10"/>
            <p:cNvSpPr>
              <a:spLocks noChangeArrowheads="1"/>
            </p:cNvSpPr>
            <p:nvPr/>
          </p:nvSpPr>
          <p:spPr bwMode="auto">
            <a:xfrm>
              <a:off x="3936" y="1680"/>
              <a:ext cx="1584" cy="3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spcBef>
                  <a:spcPct val="20000"/>
                </a:spcBef>
                <a:buClr>
                  <a:schemeClr val="accent2"/>
                </a:buClr>
                <a:buFont typeface="Wingdings" pitchFamily="2" charset="2"/>
                <a:buNone/>
              </a:pPr>
              <a:r>
                <a:rPr kumimoji="1" lang="zh-CN" altLang="en-US" sz="1600">
                  <a:latin typeface="Times New Roman" pitchFamily="18" charset="0"/>
                </a:rPr>
                <a:t>基于市盈率的股票定价模型</a:t>
              </a:r>
            </a:p>
          </p:txBody>
        </p:sp>
        <p:sp>
          <p:nvSpPr>
            <p:cNvPr id="44055" name="Rectangle 11"/>
            <p:cNvSpPr>
              <a:spLocks noChangeArrowheads="1"/>
            </p:cNvSpPr>
            <p:nvPr/>
          </p:nvSpPr>
          <p:spPr bwMode="auto">
            <a:xfrm>
              <a:off x="2784" y="1680"/>
              <a:ext cx="1152" cy="3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spcBef>
                  <a:spcPct val="20000"/>
                </a:spcBef>
                <a:buClr>
                  <a:schemeClr val="accent2"/>
                </a:buClr>
                <a:buFont typeface="Wingdings" pitchFamily="2" charset="2"/>
                <a:buNone/>
              </a:pPr>
              <a:r>
                <a:rPr kumimoji="1" lang="zh-CN" altLang="en-US" sz="1600">
                  <a:latin typeface="Times New Roman" pitchFamily="18" charset="0"/>
                </a:rPr>
                <a:t>派息率（  </a:t>
              </a:r>
              <a:r>
                <a:rPr kumimoji="1" lang="zh-CN" altLang="zh-CN" sz="1600">
                  <a:latin typeface="Times New Roman" pitchFamily="18" charset="0"/>
                </a:rPr>
                <a:t>）</a:t>
              </a:r>
              <a:r>
                <a:rPr kumimoji="1" lang="zh-CN" altLang="en-US" sz="1600">
                  <a:latin typeface="Times New Roman" pitchFamily="18" charset="0"/>
                </a:rPr>
                <a:t>及每股收益增长率（  </a:t>
              </a:r>
              <a:endParaRPr kumimoji="1" lang="zh-CN" altLang="zh-CN" sz="1600">
                <a:latin typeface="Times New Roman" pitchFamily="18" charset="0"/>
              </a:endParaRPr>
            </a:p>
          </p:txBody>
        </p:sp>
        <p:sp>
          <p:nvSpPr>
            <p:cNvPr id="44056" name="Rectangle 12"/>
            <p:cNvSpPr>
              <a:spLocks noChangeArrowheads="1"/>
            </p:cNvSpPr>
            <p:nvPr/>
          </p:nvSpPr>
          <p:spPr bwMode="auto">
            <a:xfrm>
              <a:off x="480" y="1680"/>
              <a:ext cx="2304" cy="3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spcBef>
                  <a:spcPct val="20000"/>
                </a:spcBef>
                <a:buClr>
                  <a:schemeClr val="accent2"/>
                </a:buClr>
                <a:buFont typeface="Wingdings" pitchFamily="2" charset="2"/>
                <a:buNone/>
              </a:pPr>
              <a:endParaRPr kumimoji="1" lang="zh-CN" altLang="en-US" sz="1600">
                <a:latin typeface="Times New Roman" pitchFamily="18" charset="0"/>
              </a:endParaRPr>
            </a:p>
          </p:txBody>
        </p:sp>
        <p:sp>
          <p:nvSpPr>
            <p:cNvPr id="44057" name="Rectangle 13"/>
            <p:cNvSpPr>
              <a:spLocks noChangeArrowheads="1"/>
            </p:cNvSpPr>
            <p:nvPr/>
          </p:nvSpPr>
          <p:spPr bwMode="auto">
            <a:xfrm>
              <a:off x="3936" y="3264"/>
              <a:ext cx="1584" cy="5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spcBef>
                  <a:spcPct val="20000"/>
                </a:spcBef>
                <a:buClr>
                  <a:schemeClr val="accent2"/>
                </a:buClr>
                <a:buFont typeface="Wingdings" pitchFamily="2" charset="2"/>
                <a:buNone/>
              </a:pPr>
              <a:endParaRPr kumimoji="1" lang="zh-CN" altLang="en-US" sz="1600">
                <a:latin typeface="Times New Roman" pitchFamily="18" charset="0"/>
              </a:endParaRPr>
            </a:p>
          </p:txBody>
        </p:sp>
        <p:sp>
          <p:nvSpPr>
            <p:cNvPr id="44058" name="Rectangle 14"/>
            <p:cNvSpPr>
              <a:spLocks noChangeArrowheads="1"/>
            </p:cNvSpPr>
            <p:nvPr/>
          </p:nvSpPr>
          <p:spPr bwMode="auto">
            <a:xfrm>
              <a:off x="2784" y="2736"/>
              <a:ext cx="1152" cy="5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spcBef>
                  <a:spcPct val="20000"/>
                </a:spcBef>
                <a:buClr>
                  <a:schemeClr val="accent2"/>
                </a:buClr>
                <a:buFont typeface="Wingdings" pitchFamily="2" charset="2"/>
                <a:buNone/>
              </a:pPr>
              <a:r>
                <a:rPr kumimoji="1" lang="zh-CN" altLang="en-US" sz="1600"/>
                <a:t>在某一时点</a:t>
              </a:r>
              <a:r>
                <a:rPr kumimoji="1" lang="en-US" altLang="zh-CN" sz="1600">
                  <a:latin typeface="Times New Roman" pitchFamily="18" charset="0"/>
                </a:rPr>
                <a:t>T</a:t>
              </a:r>
              <a:r>
                <a:rPr kumimoji="1" lang="zh-CN" altLang="en-US" sz="1600"/>
                <a:t>之后</a:t>
              </a:r>
              <a:r>
                <a:rPr kumimoji="1" lang="en-US" altLang="zh-CN" sz="1600">
                  <a:latin typeface="Times New Roman" pitchFamily="18" charset="0"/>
                </a:rPr>
                <a:t>g</a:t>
              </a:r>
              <a:r>
                <a:rPr kumimoji="1" lang="zh-CN" altLang="en-US" sz="1600"/>
                <a:t>为常数</a:t>
              </a:r>
              <a:r>
                <a:rPr kumimoji="1" lang="zh-CN" altLang="zh-CN" sz="1600"/>
                <a:t>，</a:t>
              </a:r>
              <a:r>
                <a:rPr kumimoji="1" lang="zh-CN" altLang="en-US" sz="1600"/>
                <a:t>而在</a:t>
              </a:r>
              <a:r>
                <a:rPr kumimoji="1" lang="en-US" altLang="zh-CN" sz="1600">
                  <a:latin typeface="Times New Roman" pitchFamily="18" charset="0"/>
                </a:rPr>
                <a:t>T</a:t>
              </a:r>
              <a:r>
                <a:rPr kumimoji="1" lang="zh-CN" altLang="en-US" sz="1600"/>
                <a:t>之前</a:t>
              </a:r>
              <a:r>
                <a:rPr kumimoji="1" lang="en-US" altLang="zh-CN" sz="1600"/>
                <a:t>g</a:t>
              </a:r>
              <a:r>
                <a:rPr kumimoji="1" lang="zh-CN" altLang="en-US" sz="1600"/>
                <a:t>是可变的</a:t>
              </a:r>
              <a:r>
                <a:rPr kumimoji="1" lang="zh-CN" altLang="en-US" sz="1600">
                  <a:latin typeface="Times New Roman" pitchFamily="18" charset="0"/>
                </a:rPr>
                <a:t> </a:t>
              </a:r>
            </a:p>
          </p:txBody>
        </p:sp>
        <p:sp>
          <p:nvSpPr>
            <p:cNvPr id="44059" name="Rectangle 15"/>
            <p:cNvSpPr>
              <a:spLocks noChangeArrowheads="1"/>
            </p:cNvSpPr>
            <p:nvPr/>
          </p:nvSpPr>
          <p:spPr bwMode="auto">
            <a:xfrm>
              <a:off x="480" y="2784"/>
              <a:ext cx="2304" cy="5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spcBef>
                  <a:spcPct val="20000"/>
                </a:spcBef>
                <a:buClr>
                  <a:schemeClr val="accent2"/>
                </a:buClr>
                <a:buFont typeface="Wingdings" pitchFamily="2" charset="2"/>
                <a:buNone/>
              </a:pPr>
              <a:r>
                <a:rPr kumimoji="1" lang="zh-CN" altLang="en-US" sz="1600">
                  <a:latin typeface="Times New Roman" pitchFamily="18" charset="0"/>
                  <a:hlinkClick r:id="rId2" action="ppaction://hlinksldjump"/>
                </a:rPr>
                <a:t>多元增长模型</a:t>
              </a:r>
              <a:endParaRPr kumimoji="1" lang="zh-CN" altLang="en-US" sz="1600">
                <a:latin typeface="Times New Roman" pitchFamily="18" charset="0"/>
              </a:endParaRPr>
            </a:p>
          </p:txBody>
        </p:sp>
        <p:sp>
          <p:nvSpPr>
            <p:cNvPr id="44060" name="Rectangle 19"/>
            <p:cNvSpPr>
              <a:spLocks noChangeArrowheads="1"/>
            </p:cNvSpPr>
            <p:nvPr/>
          </p:nvSpPr>
          <p:spPr bwMode="auto">
            <a:xfrm>
              <a:off x="3936" y="2316"/>
              <a:ext cx="1584" cy="3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spcBef>
                  <a:spcPct val="20000"/>
                </a:spcBef>
                <a:buClr>
                  <a:schemeClr val="accent2"/>
                </a:buClr>
                <a:buFont typeface="Wingdings" pitchFamily="2" charset="2"/>
                <a:buNone/>
              </a:pPr>
              <a:endParaRPr kumimoji="1" lang="zh-CN" altLang="en-US" sz="1600">
                <a:latin typeface="Times New Roman" pitchFamily="18" charset="0"/>
              </a:endParaRPr>
            </a:p>
          </p:txBody>
        </p:sp>
        <p:sp>
          <p:nvSpPr>
            <p:cNvPr id="44061" name="Rectangle 21"/>
            <p:cNvSpPr>
              <a:spLocks noChangeArrowheads="1"/>
            </p:cNvSpPr>
            <p:nvPr/>
          </p:nvSpPr>
          <p:spPr bwMode="auto">
            <a:xfrm>
              <a:off x="480" y="2316"/>
              <a:ext cx="2304" cy="3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spcBef>
                  <a:spcPct val="20000"/>
                </a:spcBef>
                <a:buClr>
                  <a:schemeClr val="accent2"/>
                </a:buClr>
                <a:buFont typeface="Wingdings" pitchFamily="2" charset="2"/>
                <a:buNone/>
              </a:pPr>
              <a:r>
                <a:rPr kumimoji="1" lang="zh-CN" altLang="en-US" sz="1600">
                  <a:latin typeface="Times New Roman" pitchFamily="18" charset="0"/>
                  <a:hlinkClick r:id="rId3" action="ppaction://hlinksldjump"/>
                </a:rPr>
                <a:t>不变增长模型</a:t>
              </a:r>
              <a:endParaRPr kumimoji="1" lang="zh-CN" altLang="en-US" sz="1600">
                <a:latin typeface="Times New Roman" pitchFamily="18" charset="0"/>
              </a:endParaRPr>
            </a:p>
          </p:txBody>
        </p:sp>
        <p:sp>
          <p:nvSpPr>
            <p:cNvPr id="44062" name="Rectangle 22"/>
            <p:cNvSpPr>
              <a:spLocks noChangeArrowheads="1"/>
            </p:cNvSpPr>
            <p:nvPr/>
          </p:nvSpPr>
          <p:spPr bwMode="auto">
            <a:xfrm>
              <a:off x="3936" y="2045"/>
              <a:ext cx="1584" cy="27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spcBef>
                  <a:spcPct val="20000"/>
                </a:spcBef>
                <a:buClr>
                  <a:schemeClr val="accent2"/>
                </a:buClr>
                <a:buFont typeface="Wingdings" pitchFamily="2" charset="2"/>
                <a:buNone/>
              </a:pPr>
              <a:endParaRPr kumimoji="1" lang="zh-CN" altLang="en-US" sz="1600">
                <a:latin typeface="Times New Roman" pitchFamily="18" charset="0"/>
              </a:endParaRPr>
            </a:p>
          </p:txBody>
        </p:sp>
        <p:sp>
          <p:nvSpPr>
            <p:cNvPr id="44063" name="Rectangle 24"/>
            <p:cNvSpPr>
              <a:spLocks noChangeArrowheads="1"/>
            </p:cNvSpPr>
            <p:nvPr/>
          </p:nvSpPr>
          <p:spPr bwMode="auto">
            <a:xfrm>
              <a:off x="480" y="2045"/>
              <a:ext cx="2304" cy="27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l" eaLnBrk="1" hangingPunct="1">
                <a:spcBef>
                  <a:spcPct val="20000"/>
                </a:spcBef>
                <a:buClr>
                  <a:schemeClr val="accent2"/>
                </a:buClr>
                <a:buFont typeface="Wingdings" pitchFamily="2" charset="2"/>
                <a:buNone/>
              </a:pPr>
              <a:r>
                <a:rPr kumimoji="1" lang="zh-CN" altLang="en-US" sz="1600">
                  <a:latin typeface="Times New Roman" pitchFamily="18" charset="0"/>
                  <a:hlinkClick r:id="rId4" action="ppaction://hlinksldjump"/>
                </a:rPr>
                <a:t>零增长模型</a:t>
              </a:r>
              <a:endParaRPr kumimoji="1" lang="zh-CN" altLang="en-US" sz="1600">
                <a:latin typeface="Times New Roman" pitchFamily="18" charset="0"/>
              </a:endParaRPr>
            </a:p>
          </p:txBody>
        </p:sp>
        <p:sp>
          <p:nvSpPr>
            <p:cNvPr id="44064" name="Line 29"/>
            <p:cNvSpPr>
              <a:spLocks noChangeShapeType="1"/>
            </p:cNvSpPr>
            <p:nvPr/>
          </p:nvSpPr>
          <p:spPr bwMode="auto">
            <a:xfrm>
              <a:off x="480" y="3781"/>
              <a:ext cx="5040" cy="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44065" name="Line 30"/>
            <p:cNvSpPr>
              <a:spLocks noChangeShapeType="1"/>
            </p:cNvSpPr>
            <p:nvPr/>
          </p:nvSpPr>
          <p:spPr bwMode="auto">
            <a:xfrm>
              <a:off x="480" y="1680"/>
              <a:ext cx="0" cy="2101"/>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44066" name="Line 31"/>
            <p:cNvSpPr>
              <a:spLocks noChangeShapeType="1"/>
            </p:cNvSpPr>
            <p:nvPr/>
          </p:nvSpPr>
          <p:spPr bwMode="auto">
            <a:xfrm>
              <a:off x="2784" y="1680"/>
              <a:ext cx="0" cy="2101"/>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pic>
          <p:nvPicPr>
            <p:cNvPr id="44067" name="Picture 4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96" y="1824"/>
              <a:ext cx="149" cy="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4068" name="Picture 4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60" y="1680"/>
              <a:ext cx="117" cy="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4069" name="Picture 4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80" y="2112"/>
              <a:ext cx="312" cy="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70" name="Picture 4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60" y="2090"/>
              <a:ext cx="384"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71" name="Picture 4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128" y="2064"/>
              <a:ext cx="48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72" name="Picture 5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360" y="2400"/>
              <a:ext cx="432" cy="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73" name="Picture 5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880" y="2448"/>
              <a:ext cx="336"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74" name="Picture 5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128" y="2352"/>
              <a:ext cx="816" cy="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75" name="Picture 6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936" y="2784"/>
              <a:ext cx="768" cy="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76" name="Picture 59"/>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704" y="2784"/>
              <a:ext cx="768" cy="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77" name="Picture 58"/>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320" y="3120"/>
              <a:ext cx="1200" cy="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78" name="Picture 57"/>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272" y="3456"/>
              <a:ext cx="1248" cy="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79" name="Rectangle 62"/>
            <p:cNvSpPr>
              <a:spLocks noChangeArrowheads="1"/>
            </p:cNvSpPr>
            <p:nvPr/>
          </p:nvSpPr>
          <p:spPr bwMode="auto">
            <a:xfrm>
              <a:off x="4608" y="2832"/>
              <a:ext cx="156" cy="1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spcBef>
                  <a:spcPct val="50000"/>
                </a:spcBef>
                <a:buClr>
                  <a:schemeClr val="tx2"/>
                </a:buClr>
                <a:buFont typeface="Wingdings" pitchFamily="2" charset="2"/>
                <a:buNone/>
              </a:pPr>
              <a:r>
                <a:rPr lang="zh-CN" altLang="en-US" sz="1000"/>
                <a:t>+</a:t>
              </a:r>
            </a:p>
          </p:txBody>
        </p:sp>
        <p:sp>
          <p:nvSpPr>
            <p:cNvPr id="44080" name="Rectangle 64"/>
            <p:cNvSpPr>
              <a:spLocks noChangeArrowheads="1"/>
            </p:cNvSpPr>
            <p:nvPr/>
          </p:nvSpPr>
          <p:spPr bwMode="auto">
            <a:xfrm>
              <a:off x="3984" y="3168"/>
              <a:ext cx="336" cy="15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r>
                <a:rPr lang="zh-CN" altLang="en-US" sz="1200">
                  <a:latin typeface="Times New Roman" pitchFamily="18" charset="0"/>
                </a:rPr>
                <a:t>+…+</a:t>
              </a:r>
              <a:r>
                <a:rPr lang="zh-CN" altLang="en-US" sz="1400">
                  <a:latin typeface="Times New Roman" pitchFamily="18" charset="0"/>
                </a:rPr>
                <a:t> </a:t>
              </a:r>
              <a:endParaRPr lang="zh-CN" altLang="en-US" sz="2400">
                <a:latin typeface="Times New Roman" pitchFamily="18" charset="0"/>
              </a:endParaRPr>
            </a:p>
          </p:txBody>
        </p:sp>
        <p:sp>
          <p:nvSpPr>
            <p:cNvPr id="44081" name="Rectangle 65"/>
            <p:cNvSpPr>
              <a:spLocks noChangeArrowheads="1"/>
            </p:cNvSpPr>
            <p:nvPr/>
          </p:nvSpPr>
          <p:spPr bwMode="auto">
            <a:xfrm>
              <a:off x="4080" y="3552"/>
              <a:ext cx="288" cy="1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r>
                <a:rPr lang="zh-CN" altLang="en-US" sz="1200">
                  <a:latin typeface="Times New Roman" pitchFamily="18" charset="0"/>
                </a:rPr>
                <a:t>+ </a:t>
              </a:r>
            </a:p>
          </p:txBody>
        </p:sp>
      </p:grpSp>
      <p:sp>
        <p:nvSpPr>
          <p:cNvPr id="44051" name="Line 72"/>
          <p:cNvSpPr>
            <a:spLocks noChangeShapeType="1"/>
          </p:cNvSpPr>
          <p:nvPr/>
        </p:nvSpPr>
        <p:spPr bwMode="auto">
          <a:xfrm>
            <a:off x="6248400" y="5943600"/>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a:p>
        </p:txBody>
      </p:sp>
      <p:sp>
        <p:nvSpPr>
          <p:cNvPr id="44052" name="Line 73"/>
          <p:cNvSpPr>
            <a:spLocks noChangeShapeType="1"/>
          </p:cNvSpPr>
          <p:nvPr/>
        </p:nvSpPr>
        <p:spPr bwMode="auto">
          <a:xfrm>
            <a:off x="533400" y="2667000"/>
            <a:ext cx="228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a:p>
        </p:txBody>
      </p:sp>
      <p:sp>
        <p:nvSpPr>
          <p:cNvPr id="44053" name="Line 74"/>
          <p:cNvSpPr>
            <a:spLocks noChangeShapeType="1"/>
          </p:cNvSpPr>
          <p:nvPr/>
        </p:nvSpPr>
        <p:spPr bwMode="auto">
          <a:xfrm>
            <a:off x="8763000" y="5943600"/>
            <a:ext cx="0" cy="4572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8" name="Rectangle 1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latin typeface="宋体" pitchFamily="2" charset="-122"/>
              </a:rPr>
              <a:t>第一节  股票及股票市场</a:t>
            </a:r>
            <a:r>
              <a:rPr lang="zh-CN" altLang="en-US" dirty="0"/>
              <a:t> </a:t>
            </a:r>
          </a:p>
        </p:txBody>
      </p:sp>
      <p:sp>
        <p:nvSpPr>
          <p:cNvPr id="8195" name="Text Box 20"/>
          <p:cNvSpPr txBox="1">
            <a:spLocks noChangeArrowheads="1"/>
          </p:cNvSpPr>
          <p:nvPr/>
        </p:nvSpPr>
        <p:spPr bwMode="auto">
          <a:xfrm>
            <a:off x="1427163" y="1341438"/>
            <a:ext cx="24384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spcBef>
                <a:spcPct val="50000"/>
              </a:spcBef>
              <a:buClr>
                <a:schemeClr val="tx2"/>
              </a:buClr>
              <a:buFont typeface="Wingdings" pitchFamily="2" charset="2"/>
              <a:buChar char="v"/>
            </a:pPr>
            <a:r>
              <a:rPr lang="zh-CN" altLang="en-US" sz="2400">
                <a:solidFill>
                  <a:schemeClr val="folHlink"/>
                </a:solidFill>
              </a:rPr>
              <a:t>股票的含义</a:t>
            </a:r>
          </a:p>
        </p:txBody>
      </p:sp>
      <p:sp>
        <p:nvSpPr>
          <p:cNvPr id="8196" name="Rectangle 21"/>
          <p:cNvSpPr>
            <a:spLocks noChangeArrowheads="1"/>
          </p:cNvSpPr>
          <p:nvPr/>
        </p:nvSpPr>
        <p:spPr bwMode="auto">
          <a:xfrm>
            <a:off x="1524000" y="1958975"/>
            <a:ext cx="7315200" cy="979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lnSpc>
                <a:spcPct val="120000"/>
              </a:lnSpc>
            </a:pPr>
            <a:r>
              <a:rPr lang="zh-CN" altLang="en-US" sz="2400"/>
              <a:t>股票又称为股权，它是指股份公司发行的、表示股东按其持有的股份享受权益和承担义务的所有权凭证。 </a:t>
            </a:r>
            <a:endParaRPr lang="zh-CN" altLang="en-US" sz="2400">
              <a:latin typeface="Times New Roman" pitchFamily="18" charset="0"/>
            </a:endParaRPr>
          </a:p>
        </p:txBody>
      </p:sp>
      <p:graphicFrame>
        <p:nvGraphicFramePr>
          <p:cNvPr id="21586" name="Group 82"/>
          <p:cNvGraphicFramePr>
            <a:graphicFrameLocks noGrp="1"/>
          </p:cNvGraphicFramePr>
          <p:nvPr/>
        </p:nvGraphicFramePr>
        <p:xfrm>
          <a:off x="1524000" y="3933825"/>
          <a:ext cx="6629400" cy="1859082"/>
        </p:xfrm>
        <a:graphic>
          <a:graphicData uri="http://schemas.openxmlformats.org/drawingml/2006/table">
            <a:tbl>
              <a:tblPr/>
              <a:tblGrid>
                <a:gridCol w="2032000"/>
                <a:gridCol w="1168400"/>
                <a:gridCol w="1295400"/>
                <a:gridCol w="2133600"/>
              </a:tblGrid>
              <a:tr h="700928">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endParaRPr kumimoji="1" lang="zh-CN" altLang="en-US" sz="1600" b="0" i="0" u="none" strike="noStrike" cap="none" normalizeH="0" baseline="0" dirty="0" smtClean="0">
                        <a:ln>
                          <a:noFill/>
                        </a:ln>
                        <a:solidFill>
                          <a:schemeClr val="tx1"/>
                        </a:solidFill>
                        <a:effectLst/>
                        <a:latin typeface="Times New Roman" pitchFamily="18" charset="0"/>
                        <a:ea typeface="宋体" pitchFamily="2" charset="-122"/>
                      </a:endParaRPr>
                    </a:p>
                  </a:txBody>
                  <a:tcPr marT="45687" marB="4568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CN" altLang="en-US" sz="2000" b="0" i="0" u="none" strike="noStrike" cap="none" normalizeH="0" baseline="0" smtClean="0">
                          <a:ln>
                            <a:noFill/>
                          </a:ln>
                          <a:solidFill>
                            <a:schemeClr val="tx1"/>
                          </a:solidFill>
                          <a:effectLst/>
                          <a:latin typeface="Times New Roman" pitchFamily="18" charset="0"/>
                          <a:ea typeface="宋体" pitchFamily="2" charset="-122"/>
                        </a:rPr>
                        <a:t>收益</a:t>
                      </a:r>
                    </a:p>
                  </a:txBody>
                  <a:tcPr marT="45687" marB="4568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CN" altLang="en-US" sz="2000" b="0" i="0" u="none" strike="noStrike" cap="none" normalizeH="0" baseline="0" smtClean="0">
                          <a:ln>
                            <a:noFill/>
                          </a:ln>
                          <a:solidFill>
                            <a:schemeClr val="tx1"/>
                          </a:solidFill>
                          <a:effectLst/>
                          <a:latin typeface="Times New Roman" pitchFamily="18" charset="0"/>
                          <a:ea typeface="宋体" pitchFamily="2" charset="-122"/>
                        </a:rPr>
                        <a:t>还本期限</a:t>
                      </a:r>
                    </a:p>
                  </a:txBody>
                  <a:tcPr marT="45687" marB="4568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CN" altLang="en-US" sz="2000" b="0" i="0" u="none" strike="noStrike" cap="none" normalizeH="0" baseline="0" smtClean="0">
                          <a:ln>
                            <a:noFill/>
                          </a:ln>
                          <a:solidFill>
                            <a:schemeClr val="tx1"/>
                          </a:solidFill>
                          <a:effectLst/>
                          <a:latin typeface="Times New Roman" pitchFamily="18" charset="0"/>
                          <a:ea typeface="宋体" pitchFamily="2" charset="-122"/>
                        </a:rPr>
                        <a:t>股东（债权人）权力</a:t>
                      </a:r>
                    </a:p>
                  </a:txBody>
                  <a:tcPr marT="45687" marB="4568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61884">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CN" altLang="en-US" sz="2000" b="0" i="0" u="none" strike="noStrike" cap="none" normalizeH="0" baseline="0" dirty="0" smtClean="0">
                          <a:ln>
                            <a:noFill/>
                          </a:ln>
                          <a:solidFill>
                            <a:schemeClr val="tx1"/>
                          </a:solidFill>
                          <a:effectLst/>
                          <a:latin typeface="Times New Roman" pitchFamily="18" charset="0"/>
                          <a:ea typeface="宋体" pitchFamily="2" charset="-122"/>
                        </a:rPr>
                        <a:t>股权</a:t>
                      </a:r>
                    </a:p>
                  </a:txBody>
                  <a:tcPr marT="45687" marB="4568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CN" altLang="en-US" sz="2000" b="0" i="0" u="none" strike="noStrike" cap="none" normalizeH="0" baseline="0" smtClean="0">
                          <a:ln>
                            <a:noFill/>
                          </a:ln>
                          <a:solidFill>
                            <a:schemeClr val="tx1"/>
                          </a:solidFill>
                          <a:effectLst/>
                          <a:latin typeface="Times New Roman" pitchFamily="18" charset="0"/>
                          <a:ea typeface="宋体" pitchFamily="2" charset="-122"/>
                        </a:rPr>
                        <a:t>不固定</a:t>
                      </a:r>
                    </a:p>
                  </a:txBody>
                  <a:tcPr marT="45687" marB="4568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CN" altLang="en-US" sz="2000" b="0" i="0" u="none" strike="noStrike" cap="none" normalizeH="0" baseline="0" smtClean="0">
                          <a:ln>
                            <a:noFill/>
                          </a:ln>
                          <a:solidFill>
                            <a:schemeClr val="tx1"/>
                          </a:solidFill>
                          <a:effectLst/>
                          <a:latin typeface="Times New Roman" pitchFamily="18" charset="0"/>
                          <a:ea typeface="宋体" pitchFamily="2" charset="-122"/>
                        </a:rPr>
                        <a:t>无期限</a:t>
                      </a:r>
                    </a:p>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CN" altLang="en-US" sz="2000" b="0" i="0" u="none" strike="noStrike" cap="none" normalizeH="0" baseline="0" smtClean="0">
                          <a:ln>
                            <a:noFill/>
                          </a:ln>
                          <a:solidFill>
                            <a:schemeClr val="tx1"/>
                          </a:solidFill>
                          <a:effectLst/>
                          <a:latin typeface="Times New Roman" pitchFamily="18" charset="0"/>
                          <a:ea typeface="宋体" pitchFamily="2" charset="-122"/>
                        </a:rPr>
                        <a:t>永不赎回</a:t>
                      </a:r>
                    </a:p>
                  </a:txBody>
                  <a:tcPr marT="45687" marB="4568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CN" altLang="en-US" sz="2000" b="0" i="0" u="none" strike="noStrike" cap="none" normalizeH="0" baseline="0" smtClean="0">
                          <a:ln>
                            <a:noFill/>
                          </a:ln>
                          <a:solidFill>
                            <a:schemeClr val="tx1"/>
                          </a:solidFill>
                          <a:effectLst/>
                          <a:latin typeface="Times New Roman" pitchFamily="18" charset="0"/>
                          <a:ea typeface="宋体" pitchFamily="2" charset="-122"/>
                        </a:rPr>
                        <a:t>参与公司经营决策权</a:t>
                      </a:r>
                    </a:p>
                  </a:txBody>
                  <a:tcPr marT="45687" marB="4568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6151">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CN" altLang="en-US" sz="2000" b="0" i="0" u="none" strike="noStrike" cap="none" normalizeH="0" baseline="0" smtClean="0">
                          <a:ln>
                            <a:noFill/>
                          </a:ln>
                          <a:solidFill>
                            <a:schemeClr val="tx1"/>
                          </a:solidFill>
                          <a:effectLst/>
                          <a:latin typeface="Times New Roman" pitchFamily="18" charset="0"/>
                          <a:ea typeface="宋体" pitchFamily="2" charset="-122"/>
                        </a:rPr>
                        <a:t>债权</a:t>
                      </a:r>
                    </a:p>
                  </a:txBody>
                  <a:tcPr marT="45687" marB="4568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CN" altLang="en-US" sz="2000" b="0" i="0" u="none" strike="noStrike" cap="none" normalizeH="0" baseline="0" smtClean="0">
                          <a:ln>
                            <a:noFill/>
                          </a:ln>
                          <a:solidFill>
                            <a:schemeClr val="tx1"/>
                          </a:solidFill>
                          <a:effectLst/>
                          <a:latin typeface="Times New Roman" pitchFamily="18" charset="0"/>
                          <a:ea typeface="宋体" pitchFamily="2" charset="-122"/>
                        </a:rPr>
                        <a:t>固定</a:t>
                      </a:r>
                    </a:p>
                  </a:txBody>
                  <a:tcPr marT="45687" marB="4568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CN" altLang="en-US" sz="2000" b="0" i="0" u="none" strike="noStrike" cap="none" normalizeH="0" baseline="0" smtClean="0">
                          <a:ln>
                            <a:noFill/>
                          </a:ln>
                          <a:solidFill>
                            <a:schemeClr val="tx1"/>
                          </a:solidFill>
                          <a:effectLst/>
                          <a:latin typeface="Times New Roman" pitchFamily="18" charset="0"/>
                          <a:ea typeface="宋体" pitchFamily="2" charset="-122"/>
                        </a:rPr>
                        <a:t>到期还本</a:t>
                      </a:r>
                    </a:p>
                  </a:txBody>
                  <a:tcPr marT="45687" marB="4568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accent2"/>
                        </a:buClr>
                        <a:buSzTx/>
                        <a:buFont typeface="Wingdings" pitchFamily="2" charset="2"/>
                        <a:buNone/>
                        <a:tabLst/>
                      </a:pPr>
                      <a:r>
                        <a:rPr kumimoji="1" lang="zh-CN" altLang="en-US" sz="2000" b="0" i="0" u="none" strike="noStrike" cap="none" normalizeH="0" baseline="0" dirty="0" smtClean="0">
                          <a:ln>
                            <a:noFill/>
                          </a:ln>
                          <a:solidFill>
                            <a:schemeClr val="tx1"/>
                          </a:solidFill>
                          <a:effectLst/>
                          <a:latin typeface="Times New Roman" pitchFamily="18" charset="0"/>
                          <a:ea typeface="宋体" pitchFamily="2" charset="-122"/>
                        </a:rPr>
                        <a:t>无</a:t>
                      </a:r>
                    </a:p>
                  </a:txBody>
                  <a:tcPr marT="45687" marB="4568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8219" name="Text Box 71"/>
          <p:cNvSpPr txBox="1">
            <a:spLocks noChangeArrowheads="1"/>
          </p:cNvSpPr>
          <p:nvPr/>
        </p:nvSpPr>
        <p:spPr bwMode="auto">
          <a:xfrm>
            <a:off x="1447800" y="3200400"/>
            <a:ext cx="35814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spcBef>
                <a:spcPct val="50000"/>
              </a:spcBef>
              <a:buClr>
                <a:schemeClr val="tx2"/>
              </a:buClr>
              <a:buFont typeface="Wingdings" pitchFamily="2" charset="2"/>
              <a:buChar char="v"/>
            </a:pPr>
            <a:r>
              <a:rPr lang="zh-CN" altLang="en-US" sz="2400">
                <a:solidFill>
                  <a:schemeClr val="folHlink"/>
                </a:solidFill>
              </a:rPr>
              <a:t>股权与债权之比较</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44"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rPr>
              <a:t>第二节  普通股定价模型</a:t>
            </a:r>
          </a:p>
        </p:txBody>
      </p:sp>
      <p:pic>
        <p:nvPicPr>
          <p:cNvPr id="45059"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6013" y="1125538"/>
            <a:ext cx="11960225" cy="7975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4468"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rPr>
              <a:t>第二节  普通股定价模型</a:t>
            </a:r>
          </a:p>
        </p:txBody>
      </p:sp>
      <p:pic>
        <p:nvPicPr>
          <p:cNvPr id="46083"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913" y="1052513"/>
            <a:ext cx="11350625" cy="7569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5492"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rPr>
              <a:t>第二节  普通股定价模型</a:t>
            </a:r>
          </a:p>
        </p:txBody>
      </p:sp>
      <p:pic>
        <p:nvPicPr>
          <p:cNvPr id="47107"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4938" y="1801813"/>
            <a:ext cx="12287251" cy="7985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6516"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rPr>
              <a:t>第二节  普通股定价模型</a:t>
            </a:r>
          </a:p>
        </p:txBody>
      </p:sp>
      <p:pic>
        <p:nvPicPr>
          <p:cNvPr id="48131"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2988" y="1412875"/>
            <a:ext cx="11807825" cy="7874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4420"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rPr>
              <a:t>第二节  普通股定价模型</a:t>
            </a:r>
          </a:p>
        </p:txBody>
      </p:sp>
      <p:sp>
        <p:nvSpPr>
          <p:cNvPr id="49155" name="Text Box 10"/>
          <p:cNvSpPr txBox="1">
            <a:spLocks noChangeArrowheads="1"/>
          </p:cNvSpPr>
          <p:nvPr/>
        </p:nvSpPr>
        <p:spPr bwMode="auto">
          <a:xfrm>
            <a:off x="914400" y="1341438"/>
            <a:ext cx="7696200" cy="10414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just">
              <a:lnSpc>
                <a:spcPct val="130000"/>
              </a:lnSpc>
              <a:buFontTx/>
              <a:buBlip>
                <a:blip r:embed="rId2"/>
              </a:buBlip>
            </a:pPr>
            <a:r>
              <a:rPr lang="zh-CN" altLang="en-US" sz="2400">
                <a:latin typeface="Times New Roman" pitchFamily="18" charset="0"/>
              </a:rPr>
              <a:t>与股息贴现模型相比，利用市盈率对股票价值进行判断，有如下优点：</a:t>
            </a:r>
            <a:endParaRPr lang="zh-CN" altLang="en-US"/>
          </a:p>
        </p:txBody>
      </p:sp>
      <p:sp>
        <p:nvSpPr>
          <p:cNvPr id="49156" name="Text Box 11"/>
          <p:cNvSpPr txBox="1">
            <a:spLocks noChangeArrowheads="1"/>
          </p:cNvSpPr>
          <p:nvPr/>
        </p:nvSpPr>
        <p:spPr bwMode="auto">
          <a:xfrm>
            <a:off x="1447800" y="2565400"/>
            <a:ext cx="6629400" cy="3159125"/>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just">
              <a:lnSpc>
                <a:spcPct val="120000"/>
              </a:lnSpc>
              <a:buFontTx/>
              <a:buBlip>
                <a:blip r:embed="rId3"/>
              </a:buBlip>
            </a:pPr>
            <a:r>
              <a:rPr lang="zh-CN" altLang="en-US" sz="2400">
                <a:latin typeface="Times New Roman" pitchFamily="18" charset="0"/>
              </a:rPr>
              <a:t>市盈率模型可以直接用于不同收益水平的股票的价格的比较；</a:t>
            </a:r>
          </a:p>
          <a:p>
            <a:pPr algn="just">
              <a:lnSpc>
                <a:spcPct val="120000"/>
              </a:lnSpc>
              <a:buFontTx/>
              <a:buBlip>
                <a:blip r:embed="rId3"/>
              </a:buBlip>
            </a:pPr>
            <a:r>
              <a:rPr lang="zh-CN" altLang="en-US" sz="2400">
                <a:latin typeface="Times New Roman" pitchFamily="18" charset="0"/>
              </a:rPr>
              <a:t>对于那些不支付股息的股票，市盈率模型同样可以对股票价值进行判断，而股息贴现模型则不能使用；</a:t>
            </a:r>
          </a:p>
          <a:p>
            <a:pPr algn="just">
              <a:lnSpc>
                <a:spcPct val="120000"/>
              </a:lnSpc>
              <a:buFontTx/>
              <a:buBlip>
                <a:blip r:embed="rId3"/>
              </a:buBlip>
            </a:pPr>
            <a:r>
              <a:rPr lang="zh-CN" altLang="en-US" sz="2400">
                <a:latin typeface="Times New Roman" pitchFamily="18" charset="0"/>
              </a:rPr>
              <a:t>虽然市盈率模型也需要对有关变量进行预测，但所涉及的变量预测要比股息贴现模型简单。</a:t>
            </a:r>
            <a:endParaRPr lang="zh-CN" altLang="en-US"/>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5444"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rPr>
              <a:t>第二节  普通股定价模型</a:t>
            </a:r>
          </a:p>
        </p:txBody>
      </p:sp>
      <p:sp>
        <p:nvSpPr>
          <p:cNvPr id="50179" name="Text Box 5"/>
          <p:cNvSpPr txBox="1">
            <a:spLocks noChangeArrowheads="1"/>
          </p:cNvSpPr>
          <p:nvPr/>
        </p:nvSpPr>
        <p:spPr bwMode="auto">
          <a:xfrm>
            <a:off x="1143000" y="1412875"/>
            <a:ext cx="7391400" cy="3046413"/>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just">
              <a:lnSpc>
                <a:spcPct val="160000"/>
              </a:lnSpc>
              <a:buFontTx/>
              <a:buBlip>
                <a:blip r:embed="rId2"/>
              </a:buBlip>
            </a:pPr>
            <a:r>
              <a:rPr lang="zh-CN" altLang="en-US" sz="2400">
                <a:latin typeface="Times New Roman" pitchFamily="18" charset="0"/>
              </a:rPr>
              <a:t>市盈率模型也存在一些缺点，主要包括：</a:t>
            </a:r>
          </a:p>
          <a:p>
            <a:pPr algn="just">
              <a:lnSpc>
                <a:spcPct val="160000"/>
              </a:lnSpc>
              <a:buFontTx/>
              <a:buBlip>
                <a:blip r:embed="rId3"/>
              </a:buBlip>
            </a:pPr>
            <a:r>
              <a:rPr lang="zh-CN" altLang="en-US" sz="2400">
                <a:latin typeface="Times New Roman" pitchFamily="18" charset="0"/>
              </a:rPr>
              <a:t> 市盈率模型理论基础较为薄弱，而股息贴现模型的逻辑性较为严密；</a:t>
            </a:r>
          </a:p>
          <a:p>
            <a:pPr algn="just">
              <a:lnSpc>
                <a:spcPct val="160000"/>
              </a:lnSpc>
              <a:buFontTx/>
              <a:buBlip>
                <a:blip r:embed="rId3"/>
              </a:buBlip>
            </a:pPr>
            <a:r>
              <a:rPr lang="zh-CN" altLang="en-US" sz="2400">
                <a:latin typeface="Times New Roman" pitchFamily="18" charset="0"/>
              </a:rPr>
              <a:t>在进行股票投资价值比较时，市盈率模型只能比较股票间的相对价值，而不能比较股票的绝对价值。</a:t>
            </a:r>
            <a:endParaRPr lang="zh-CN" altLang="en-US"/>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700"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rPr>
              <a:t>第三节  普通股投资分析</a:t>
            </a:r>
          </a:p>
        </p:txBody>
      </p:sp>
      <p:sp>
        <p:nvSpPr>
          <p:cNvPr id="51203" name="Text Box 6"/>
          <p:cNvSpPr txBox="1">
            <a:spLocks noChangeArrowheads="1"/>
          </p:cNvSpPr>
          <p:nvPr/>
        </p:nvSpPr>
        <p:spPr bwMode="auto">
          <a:xfrm>
            <a:off x="1101725" y="1484313"/>
            <a:ext cx="34290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spcBef>
                <a:spcPct val="50000"/>
              </a:spcBef>
              <a:buClr>
                <a:schemeClr val="tx2"/>
              </a:buClr>
              <a:buFont typeface="Wingdings" pitchFamily="2" charset="2"/>
              <a:buChar char="v"/>
            </a:pPr>
            <a:r>
              <a:rPr lang="zh-CN" altLang="en-US" sz="2400">
                <a:solidFill>
                  <a:schemeClr val="folHlink"/>
                </a:solidFill>
              </a:rPr>
              <a:t> 经济分析</a:t>
            </a:r>
          </a:p>
        </p:txBody>
      </p:sp>
      <p:sp>
        <p:nvSpPr>
          <p:cNvPr id="51204" name="Text Box 7"/>
          <p:cNvSpPr txBox="1">
            <a:spLocks noChangeArrowheads="1"/>
          </p:cNvSpPr>
          <p:nvPr/>
        </p:nvSpPr>
        <p:spPr bwMode="auto">
          <a:xfrm>
            <a:off x="1600200" y="2133600"/>
            <a:ext cx="27432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spcBef>
                <a:spcPct val="50000"/>
              </a:spcBef>
              <a:buClr>
                <a:schemeClr val="tx2"/>
              </a:buClr>
              <a:buFont typeface="Wingdings" pitchFamily="2" charset="2"/>
              <a:buBlip>
                <a:blip r:embed="rId2"/>
              </a:buBlip>
            </a:pPr>
            <a:r>
              <a:rPr lang="zh-CN" altLang="en-US" sz="2400">
                <a:solidFill>
                  <a:schemeClr val="folHlink"/>
                </a:solidFill>
              </a:rPr>
              <a:t> </a:t>
            </a:r>
            <a:r>
              <a:rPr lang="zh-CN" altLang="en-US" sz="2400">
                <a:solidFill>
                  <a:srgbClr val="6600CC"/>
                </a:solidFill>
              </a:rPr>
              <a:t>经济周期</a:t>
            </a:r>
          </a:p>
        </p:txBody>
      </p:sp>
      <p:sp>
        <p:nvSpPr>
          <p:cNvPr id="51205" name="Text Box 24"/>
          <p:cNvSpPr txBox="1">
            <a:spLocks noChangeArrowheads="1"/>
          </p:cNvSpPr>
          <p:nvPr/>
        </p:nvSpPr>
        <p:spPr bwMode="auto">
          <a:xfrm>
            <a:off x="1752600" y="2781300"/>
            <a:ext cx="6781800" cy="3159125"/>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lnSpc>
                <a:spcPct val="120000"/>
              </a:lnSpc>
              <a:spcBef>
                <a:spcPct val="50000"/>
              </a:spcBef>
            </a:pPr>
            <a:r>
              <a:rPr lang="zh-CN" altLang="en-US" sz="2400">
                <a:latin typeface="Times New Roman" pitchFamily="18" charset="0"/>
              </a:rPr>
              <a:t>一国的经济总是呈现周期性的波动，遵循“繁荣——衰退——萧条——复苏——再繁荣”的规律，只是周期长短不同，经济衰退的严重程度不同。经济周期可以通过一系列经济指标来描述，这些经济指标被称为景气指标。根据景气指标变动与经济周期波动在时间上的关系，可将景气指标分为同步指标、</a:t>
            </a:r>
            <a:r>
              <a:rPr lang="en-GB" altLang="en-US" sz="2400">
                <a:latin typeface="Times New Roman" pitchFamily="18" charset="0"/>
              </a:rPr>
              <a:t>先行指标和</a:t>
            </a:r>
            <a:r>
              <a:rPr lang="zh-CN" altLang="en-US" sz="2400">
                <a:latin typeface="Times New Roman" pitchFamily="18" charset="0"/>
              </a:rPr>
              <a:t>滞后指标。</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6468"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rPr>
              <a:t>第三节  普通股投资分析</a:t>
            </a:r>
          </a:p>
        </p:txBody>
      </p:sp>
      <p:sp>
        <p:nvSpPr>
          <p:cNvPr id="52227" name="Text Box 10"/>
          <p:cNvSpPr txBox="1">
            <a:spLocks noChangeArrowheads="1"/>
          </p:cNvSpPr>
          <p:nvPr/>
        </p:nvSpPr>
        <p:spPr bwMode="auto">
          <a:xfrm>
            <a:off x="1177925" y="1250950"/>
            <a:ext cx="3352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spcBef>
                <a:spcPct val="50000"/>
              </a:spcBef>
              <a:buClr>
                <a:schemeClr val="tx2"/>
              </a:buClr>
              <a:buFont typeface="Wingdings" pitchFamily="2" charset="2"/>
              <a:buBlip>
                <a:blip r:embed="rId2"/>
              </a:buBlip>
            </a:pPr>
            <a:r>
              <a:rPr lang="zh-CN" altLang="en-US" sz="2400">
                <a:solidFill>
                  <a:schemeClr val="folHlink"/>
                </a:solidFill>
              </a:rPr>
              <a:t> </a:t>
            </a:r>
            <a:r>
              <a:rPr lang="zh-CN" altLang="en-US" sz="2400">
                <a:solidFill>
                  <a:srgbClr val="6600CC"/>
                </a:solidFill>
              </a:rPr>
              <a:t>货币政策</a:t>
            </a:r>
          </a:p>
        </p:txBody>
      </p:sp>
      <p:sp>
        <p:nvSpPr>
          <p:cNvPr id="52228" name="Text Box 12"/>
          <p:cNvSpPr txBox="1">
            <a:spLocks noChangeArrowheads="1"/>
          </p:cNvSpPr>
          <p:nvPr/>
        </p:nvSpPr>
        <p:spPr bwMode="auto">
          <a:xfrm>
            <a:off x="1560513" y="1916113"/>
            <a:ext cx="6629400" cy="3013075"/>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just">
              <a:lnSpc>
                <a:spcPct val="160000"/>
              </a:lnSpc>
            </a:pPr>
            <a:r>
              <a:rPr lang="zh-CN" altLang="en-US" sz="2400">
                <a:latin typeface="Times New Roman" pitchFamily="18" charset="0"/>
              </a:rPr>
              <a:t>中央银行调整货币政策，无论是通过公开市场业务还是调整准备金率、贴现率，其目的都是为了调整货币供应量。一般情况下，扩张的货币政策将引起货币供应量加大，股票价格上涨；紧缩的货币政策将引起货币供应量减少，股票价格下跌</a:t>
            </a:r>
            <a:endParaRPr lang="zh-CN" altLang="en-US"/>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7492"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rPr>
              <a:t>第三节  普通股投资分析</a:t>
            </a:r>
          </a:p>
        </p:txBody>
      </p:sp>
      <p:sp>
        <p:nvSpPr>
          <p:cNvPr id="53251" name="Text Box 10"/>
          <p:cNvSpPr txBox="1">
            <a:spLocks noChangeArrowheads="1"/>
          </p:cNvSpPr>
          <p:nvPr/>
        </p:nvSpPr>
        <p:spPr bwMode="auto">
          <a:xfrm>
            <a:off x="1181100" y="1196975"/>
            <a:ext cx="1828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spcBef>
                <a:spcPct val="50000"/>
              </a:spcBef>
              <a:buClr>
                <a:schemeClr val="tx2"/>
              </a:buClr>
              <a:buFont typeface="Wingdings" pitchFamily="2" charset="2"/>
              <a:buBlip>
                <a:blip r:embed="rId2"/>
              </a:buBlip>
            </a:pPr>
            <a:r>
              <a:rPr lang="zh-CN" altLang="en-US" sz="2400">
                <a:solidFill>
                  <a:schemeClr val="folHlink"/>
                </a:solidFill>
              </a:rPr>
              <a:t> </a:t>
            </a:r>
            <a:r>
              <a:rPr lang="zh-CN" altLang="en-US" sz="2400">
                <a:solidFill>
                  <a:srgbClr val="6600CC"/>
                </a:solidFill>
              </a:rPr>
              <a:t>财政政策</a:t>
            </a:r>
          </a:p>
        </p:txBody>
      </p:sp>
      <p:sp>
        <p:nvSpPr>
          <p:cNvPr id="53252" name="Text Box 12"/>
          <p:cNvSpPr txBox="1">
            <a:spLocks noChangeArrowheads="1"/>
          </p:cNvSpPr>
          <p:nvPr/>
        </p:nvSpPr>
        <p:spPr bwMode="auto">
          <a:xfrm>
            <a:off x="1566863" y="1916113"/>
            <a:ext cx="6477000" cy="3159125"/>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lnSpc>
                <a:spcPct val="140000"/>
              </a:lnSpc>
              <a:spcBef>
                <a:spcPct val="50000"/>
              </a:spcBef>
            </a:pPr>
            <a:r>
              <a:rPr lang="zh-CN" altLang="en-US" sz="2400">
                <a:latin typeface="Times New Roman" pitchFamily="18" charset="0"/>
              </a:rPr>
              <a:t>财政政策包括政府税收和支出政策。从税收政策的直接影响来看，如果政府降低有关股票交易的税率以及资本利得税率，股价会上涨；反之则下跌。从间接影响来看，如果政府降低投资者所得税率，投资者收入增多，股票投资增多，也会引起股价上涨；反之则下跌。</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8516"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rPr>
              <a:t>第三节  普通股投资分析</a:t>
            </a:r>
          </a:p>
        </p:txBody>
      </p:sp>
      <p:sp>
        <p:nvSpPr>
          <p:cNvPr id="54275" name="Text Box 10"/>
          <p:cNvSpPr txBox="1">
            <a:spLocks noChangeArrowheads="1"/>
          </p:cNvSpPr>
          <p:nvPr/>
        </p:nvSpPr>
        <p:spPr bwMode="auto">
          <a:xfrm>
            <a:off x="990600" y="1392238"/>
            <a:ext cx="25146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spcBef>
                <a:spcPct val="50000"/>
              </a:spcBef>
              <a:buClr>
                <a:schemeClr val="tx2"/>
              </a:buClr>
              <a:buFont typeface="Wingdings" pitchFamily="2" charset="2"/>
              <a:buBlip>
                <a:blip r:embed="rId2"/>
              </a:buBlip>
            </a:pPr>
            <a:r>
              <a:rPr lang="zh-CN" altLang="en-US" sz="2400">
                <a:solidFill>
                  <a:schemeClr val="folHlink"/>
                </a:solidFill>
              </a:rPr>
              <a:t> </a:t>
            </a:r>
            <a:r>
              <a:rPr lang="zh-CN" altLang="en-US" sz="2400">
                <a:solidFill>
                  <a:srgbClr val="6600CC"/>
                </a:solidFill>
              </a:rPr>
              <a:t>通货膨胀</a:t>
            </a:r>
          </a:p>
        </p:txBody>
      </p:sp>
      <p:sp>
        <p:nvSpPr>
          <p:cNvPr id="54276" name="Text Box 12"/>
          <p:cNvSpPr txBox="1">
            <a:spLocks noChangeArrowheads="1"/>
          </p:cNvSpPr>
          <p:nvPr/>
        </p:nvSpPr>
        <p:spPr bwMode="auto">
          <a:xfrm>
            <a:off x="1181100" y="2133600"/>
            <a:ext cx="7543800" cy="33782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lnSpc>
                <a:spcPct val="180000"/>
              </a:lnSpc>
              <a:spcBef>
                <a:spcPct val="50000"/>
              </a:spcBef>
            </a:pPr>
            <a:r>
              <a:rPr lang="zh-CN" altLang="en-US" sz="2400">
                <a:latin typeface="Times New Roman" pitchFamily="18" charset="0"/>
              </a:rPr>
              <a:t>温和的通货膨胀是与经济快速发展相伴的，而恶性通货膨胀则对经济发展以及股市产生不良影响。从股票价值来看，严重的通货膨胀必然引发市场利率上升，投资股票的必要回报率也相应提高，这意味着，决定股票价值的贴现率提高，从而导致股票内在价值下降。</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4"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latin typeface="宋体" pitchFamily="2" charset="-122"/>
              </a:rPr>
              <a:t>第一节  股票及股票市场</a:t>
            </a:r>
            <a:r>
              <a:rPr lang="zh-CN" altLang="en-US" dirty="0"/>
              <a:t> </a:t>
            </a:r>
          </a:p>
        </p:txBody>
      </p:sp>
      <p:sp>
        <p:nvSpPr>
          <p:cNvPr id="9219" name="Rectangle 6"/>
          <p:cNvSpPr>
            <a:spLocks noChangeArrowheads="1"/>
          </p:cNvSpPr>
          <p:nvPr/>
        </p:nvSpPr>
        <p:spPr bwMode="auto">
          <a:xfrm>
            <a:off x="990600" y="1539875"/>
            <a:ext cx="4876800" cy="822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buClr>
                <a:schemeClr val="folHlink"/>
              </a:buClr>
              <a:buFont typeface="Wingdings" pitchFamily="2" charset="2"/>
              <a:buChar char="v"/>
            </a:pPr>
            <a:r>
              <a:rPr lang="zh-CN" altLang="en-US" sz="2400"/>
              <a:t>与其它金融资产相比，股票具有如下特点</a:t>
            </a:r>
            <a:r>
              <a:rPr lang="zh-CN" altLang="en-US" sz="1800"/>
              <a:t> </a:t>
            </a:r>
            <a:endParaRPr lang="zh-CN" altLang="en-US" sz="1800">
              <a:latin typeface="Times New Roman" pitchFamily="18" charset="0"/>
            </a:endParaRPr>
          </a:p>
        </p:txBody>
      </p:sp>
      <p:sp>
        <p:nvSpPr>
          <p:cNvPr id="9220" name="Rectangle 7"/>
          <p:cNvSpPr>
            <a:spLocks noChangeArrowheads="1"/>
          </p:cNvSpPr>
          <p:nvPr/>
        </p:nvSpPr>
        <p:spPr bwMode="auto">
          <a:xfrm>
            <a:off x="1676400" y="2616200"/>
            <a:ext cx="5791200" cy="1844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just">
              <a:lnSpc>
                <a:spcPct val="120000"/>
              </a:lnSpc>
              <a:buFontTx/>
              <a:buBlip>
                <a:blip r:embed="rId2"/>
              </a:buBlip>
            </a:pPr>
            <a:r>
              <a:rPr lang="zh-CN" altLang="en-US" sz="2400"/>
              <a:t>高风险性</a:t>
            </a:r>
          </a:p>
          <a:p>
            <a:pPr algn="just">
              <a:lnSpc>
                <a:spcPct val="120000"/>
              </a:lnSpc>
              <a:buFontTx/>
              <a:buBlip>
                <a:blip r:embed="rId2"/>
              </a:buBlip>
            </a:pPr>
            <a:r>
              <a:rPr lang="zh-CN" altLang="en-US" sz="2400"/>
              <a:t>高收益性</a:t>
            </a:r>
          </a:p>
          <a:p>
            <a:pPr algn="just">
              <a:lnSpc>
                <a:spcPct val="120000"/>
              </a:lnSpc>
              <a:buFontTx/>
              <a:buBlip>
                <a:blip r:embed="rId2"/>
              </a:buBlip>
            </a:pPr>
            <a:r>
              <a:rPr lang="zh-CN" altLang="en-US" sz="2400"/>
              <a:t>高流动性</a:t>
            </a:r>
          </a:p>
          <a:p>
            <a:pPr algn="just">
              <a:lnSpc>
                <a:spcPct val="120000"/>
              </a:lnSpc>
              <a:buFontTx/>
              <a:buBlip>
                <a:blip r:embed="rId2"/>
              </a:buBlip>
            </a:pPr>
            <a:r>
              <a:rPr lang="zh-CN" altLang="en-US" sz="2400"/>
              <a:t>股票价格的高波动性。</a:t>
            </a:r>
          </a:p>
        </p:txBody>
      </p:sp>
      <p:sp>
        <p:nvSpPr>
          <p:cNvPr id="9221" name="Rectangle 8"/>
          <p:cNvSpPr>
            <a:spLocks noChangeArrowheads="1"/>
          </p:cNvSpPr>
          <p:nvPr/>
        </p:nvSpPr>
        <p:spPr bwMode="auto">
          <a:xfrm>
            <a:off x="1143000" y="4953000"/>
            <a:ext cx="6553200" cy="1041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lnSpc>
                <a:spcPct val="130000"/>
              </a:lnSpc>
              <a:buClr>
                <a:schemeClr val="folHlink"/>
              </a:buClr>
              <a:buFont typeface="Wingdings" pitchFamily="2" charset="2"/>
              <a:buChar char="v"/>
            </a:pPr>
            <a:r>
              <a:rPr lang="zh-CN" altLang="en-US" sz="2400"/>
              <a:t>股东对公司的所有权表现为公司在正常经营状态下，股东拥有</a:t>
            </a:r>
            <a:r>
              <a:rPr lang="zh-CN" altLang="en-US" sz="1800"/>
              <a:t> ：</a:t>
            </a:r>
          </a:p>
        </p:txBody>
      </p:sp>
      <p:pic>
        <p:nvPicPr>
          <p:cNvPr id="9222" name="Picture 17" descr="C:\Program Files\Common Files\Microsoft Shared\Clipart\cagcat50\BD05680_.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43588" y="2106613"/>
            <a:ext cx="2971800" cy="2354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9540"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rPr>
              <a:t>第三节  普通股投资分析</a:t>
            </a:r>
          </a:p>
        </p:txBody>
      </p:sp>
      <p:sp>
        <p:nvSpPr>
          <p:cNvPr id="55299" name="Text Box 15"/>
          <p:cNvSpPr txBox="1">
            <a:spLocks noChangeArrowheads="1"/>
          </p:cNvSpPr>
          <p:nvPr/>
        </p:nvSpPr>
        <p:spPr bwMode="auto">
          <a:xfrm>
            <a:off x="1190625" y="1700213"/>
            <a:ext cx="7086600" cy="3013075"/>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just">
              <a:lnSpc>
                <a:spcPct val="160000"/>
              </a:lnSpc>
            </a:pPr>
            <a:r>
              <a:rPr lang="zh-CN" altLang="en-US" sz="2400">
                <a:latin typeface="Times New Roman" pitchFamily="18" charset="0"/>
              </a:rPr>
              <a:t>从股票实际收益率来看，实际收益率是名义收益率扣除通货膨胀率后的收益率水平，在通货膨胀严重的情况下，如果投资股票的名义收益率上升速度低于通货膨胀率提高的速度，投资股票的实际收益率将会降低，从而为投资者带来损失。</a:t>
            </a:r>
            <a:endParaRPr lang="zh-CN" altLang="en-US"/>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64"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rPr>
              <a:t>第三节  普通股投资分析</a:t>
            </a:r>
          </a:p>
        </p:txBody>
      </p:sp>
      <p:sp>
        <p:nvSpPr>
          <p:cNvPr id="56323" name="Text Box 10"/>
          <p:cNvSpPr txBox="1">
            <a:spLocks noChangeArrowheads="1"/>
          </p:cNvSpPr>
          <p:nvPr/>
        </p:nvSpPr>
        <p:spPr bwMode="auto">
          <a:xfrm>
            <a:off x="2209800" y="1341438"/>
            <a:ext cx="5181600" cy="4572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r>
              <a:rPr lang="zh-CN" altLang="en-US" sz="2400">
                <a:solidFill>
                  <a:srgbClr val="0070C0"/>
                </a:solidFill>
                <a:latin typeface="Times New Roman" pitchFamily="18" charset="0"/>
              </a:rPr>
              <a:t>通货膨胀对股票价值产生的影响</a:t>
            </a:r>
          </a:p>
        </p:txBody>
      </p:sp>
      <p:sp>
        <p:nvSpPr>
          <p:cNvPr id="4" name="TextBox 3"/>
          <p:cNvSpPr txBox="1">
            <a:spLocks noRot="1" noChangeAspect="1" noMove="1" noResize="1" noEditPoints="1" noAdjustHandles="1" noChangeArrowheads="1" noChangeShapeType="1" noTextEdit="1"/>
          </p:cNvSpPr>
          <p:nvPr/>
        </p:nvSpPr>
        <p:spPr>
          <a:xfrm>
            <a:off x="611560" y="2060848"/>
            <a:ext cx="8136904" cy="4950073"/>
          </a:xfrm>
          <a:prstGeom prst="rect">
            <a:avLst/>
          </a:prstGeom>
          <a:blipFill rotWithShape="1">
            <a:blip r:embed="rId2"/>
            <a:stretch>
              <a:fillRect l="-749" t="-616" r="-75"/>
            </a:stretch>
          </a:blipFill>
        </p:spPr>
        <p:txBody>
          <a:bodyPr/>
          <a:lstStyle/>
          <a:p>
            <a:pPr>
              <a:defRPr/>
            </a:pPr>
            <a:r>
              <a:rPr lang="zh-CN" altLang="en-US">
                <a:noFill/>
              </a:rPr>
              <a:t> </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1588"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rPr>
              <a:t>第三节  普通股投资分析</a:t>
            </a:r>
          </a:p>
        </p:txBody>
      </p:sp>
      <p:pic>
        <p:nvPicPr>
          <p:cNvPr id="57347" name="Picture 10"/>
          <p:cNvPicPr>
            <a:picLocks noChangeAspect="1" noChangeArrowheads="1"/>
          </p:cNvPicPr>
          <p:nvPr/>
        </p:nvPicPr>
        <p:blipFill>
          <a:blip r:embed="rId2">
            <a:extLst>
              <a:ext uri="{28A0092B-C50C-407E-A947-70E740481C1C}">
                <a14:useLocalDpi xmlns:a14="http://schemas.microsoft.com/office/drawing/2010/main" val="0"/>
              </a:ext>
            </a:extLst>
          </a:blip>
          <a:srcRect t="5862" r="1978" b="54858"/>
          <a:stretch>
            <a:fillRect/>
          </a:stretch>
        </p:blipFill>
        <p:spPr bwMode="auto">
          <a:xfrm>
            <a:off x="914400" y="1624013"/>
            <a:ext cx="9112250" cy="18923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7348" name="TextBox 1"/>
          <p:cNvSpPr txBox="1">
            <a:spLocks noChangeArrowheads="1"/>
          </p:cNvSpPr>
          <p:nvPr/>
        </p:nvSpPr>
        <p:spPr bwMode="auto">
          <a:xfrm>
            <a:off x="1309688" y="1125538"/>
            <a:ext cx="7200900"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r>
              <a:rPr lang="zh-CN" altLang="zh-CN" sz="1800"/>
              <a:t>（</a:t>
            </a:r>
            <a:r>
              <a:rPr lang="en-US" altLang="zh-CN" sz="1800"/>
              <a:t>9.3.3</a:t>
            </a:r>
            <a:r>
              <a:rPr lang="zh-CN" altLang="zh-CN" sz="1800"/>
              <a:t>）式含义是，为使股票实际价值不受通货膨胀的影响</a:t>
            </a:r>
            <a:r>
              <a:rPr lang="zh-CN" altLang="zh-CN"/>
              <a:t>，</a:t>
            </a:r>
          </a:p>
          <a:p>
            <a:pPr algn="l"/>
            <a:endParaRPr lang="zh-CN" altLang="en-US"/>
          </a:p>
        </p:txBody>
      </p:sp>
      <p:sp>
        <p:nvSpPr>
          <p:cNvPr id="3" name="TextBox 2"/>
          <p:cNvSpPr txBox="1">
            <a:spLocks noRot="1" noChangeAspect="1" noMove="1" noResize="1" noEditPoints="1" noAdjustHandles="1" noChangeArrowheads="1" noChangeShapeType="1" noTextEdit="1"/>
          </p:cNvSpPr>
          <p:nvPr/>
        </p:nvSpPr>
        <p:spPr>
          <a:xfrm>
            <a:off x="1475656" y="3515711"/>
            <a:ext cx="7034716" cy="3166701"/>
          </a:xfrm>
          <a:prstGeom prst="rect">
            <a:avLst/>
          </a:prstGeom>
          <a:blipFill rotWithShape="1">
            <a:blip r:embed="rId3"/>
            <a:stretch>
              <a:fillRect l="-693"/>
            </a:stretch>
          </a:blipFill>
        </p:spPr>
        <p:txBody>
          <a:bodyPr/>
          <a:lstStyle/>
          <a:p>
            <a:pPr>
              <a:defRPr/>
            </a:pPr>
            <a:r>
              <a:rPr lang="zh-CN" altLang="en-US">
                <a:noFill/>
              </a:rPr>
              <a:t> </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4660"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rPr>
              <a:t>第三节  普通股投资分析</a:t>
            </a:r>
          </a:p>
        </p:txBody>
      </p:sp>
      <p:pic>
        <p:nvPicPr>
          <p:cNvPr id="58371" name="Picture 10"/>
          <p:cNvPicPr>
            <a:picLocks noChangeAspect="1" noChangeArrowheads="1"/>
          </p:cNvPicPr>
          <p:nvPr/>
        </p:nvPicPr>
        <p:blipFill>
          <a:blip r:embed="rId2">
            <a:extLst>
              <a:ext uri="{28A0092B-C50C-407E-A947-70E740481C1C}">
                <a14:useLocalDpi xmlns:a14="http://schemas.microsoft.com/office/drawing/2010/main" val="0"/>
              </a:ext>
            </a:extLst>
          </a:blip>
          <a:srcRect l="1051" b="58171"/>
          <a:stretch>
            <a:fillRect/>
          </a:stretch>
        </p:blipFill>
        <p:spPr bwMode="auto">
          <a:xfrm>
            <a:off x="866775" y="1412875"/>
            <a:ext cx="10782300" cy="1598613"/>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TextBox 1"/>
          <p:cNvSpPr txBox="1">
            <a:spLocks noRot="1" noChangeAspect="1" noMove="1" noResize="1" noEditPoints="1" noAdjustHandles="1" noChangeArrowheads="1" noChangeShapeType="1" noTextEdit="1"/>
          </p:cNvSpPr>
          <p:nvPr/>
        </p:nvSpPr>
        <p:spPr>
          <a:xfrm>
            <a:off x="1403648" y="3140968"/>
            <a:ext cx="7200800" cy="2267737"/>
          </a:xfrm>
          <a:prstGeom prst="rect">
            <a:avLst/>
          </a:prstGeom>
          <a:blipFill rotWithShape="1">
            <a:blip r:embed="rId3"/>
            <a:stretch>
              <a:fillRect l="-847"/>
            </a:stretch>
          </a:blipFill>
        </p:spPr>
        <p:txBody>
          <a:bodyPr/>
          <a:lstStyle/>
          <a:p>
            <a:pPr>
              <a:defRPr/>
            </a:pPr>
            <a:r>
              <a:rPr lang="zh-CN" altLang="en-US">
                <a:noFill/>
              </a:rPr>
              <a:t> </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5684"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rPr>
              <a:t>第三节  普通股投资分析</a:t>
            </a:r>
          </a:p>
        </p:txBody>
      </p:sp>
      <p:sp>
        <p:nvSpPr>
          <p:cNvPr id="59395" name="Text Box 10"/>
          <p:cNvSpPr txBox="1">
            <a:spLocks noChangeArrowheads="1"/>
          </p:cNvSpPr>
          <p:nvPr/>
        </p:nvSpPr>
        <p:spPr bwMode="auto">
          <a:xfrm>
            <a:off x="914400" y="1452563"/>
            <a:ext cx="7924800" cy="2282825"/>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just">
              <a:lnSpc>
                <a:spcPct val="120000"/>
              </a:lnSpc>
            </a:pPr>
            <a:r>
              <a:rPr lang="en-GB" altLang="en-US" sz="2400">
                <a:latin typeface="Times New Roman" pitchFamily="18" charset="0"/>
              </a:rPr>
              <a:t>由杜邦分析体系可知，公司的股东权益收益率由销售利润率、资产周转率、权益比率决定，因此</a:t>
            </a:r>
            <a:r>
              <a:rPr lang="zh-CN" altLang="en-US" sz="2400">
                <a:latin typeface="Times New Roman" pitchFamily="18" charset="0"/>
              </a:rPr>
              <a:t>股息增长率也由上述三个因素以及派息率决定。即</a:t>
            </a:r>
          </a:p>
          <a:p>
            <a:pPr algn="r">
              <a:lnSpc>
                <a:spcPct val="120000"/>
              </a:lnSpc>
            </a:pPr>
            <a:endParaRPr lang="en-GB" altLang="en-US" sz="2400">
              <a:latin typeface="Times New Roman" pitchFamily="18" charset="0"/>
            </a:endParaRPr>
          </a:p>
          <a:p>
            <a:pPr algn="just">
              <a:lnSpc>
                <a:spcPct val="120000"/>
              </a:lnSpc>
            </a:pPr>
            <a:r>
              <a:rPr lang="en-GB" altLang="en-US" sz="2400">
                <a:latin typeface="Times New Roman" pitchFamily="18" charset="0"/>
              </a:rPr>
              <a:t>其中</a:t>
            </a:r>
            <a:r>
              <a:rPr lang="zh-CN" altLang="en-US" sz="2400">
                <a:latin typeface="Times New Roman" pitchFamily="18" charset="0"/>
              </a:rPr>
              <a:t>，</a:t>
            </a:r>
            <a:r>
              <a:rPr lang="en-GB" altLang="en-US" sz="2400">
                <a:latin typeface="Times New Roman" pitchFamily="18" charset="0"/>
              </a:rPr>
              <a:t>留存比=1-b。</a:t>
            </a:r>
          </a:p>
        </p:txBody>
      </p:sp>
      <p:pic>
        <p:nvPicPr>
          <p:cNvPr id="59396" name="Picture 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2852738"/>
            <a:ext cx="6940550" cy="461962"/>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9397" name="Text Box 12"/>
          <p:cNvSpPr txBox="1">
            <a:spLocks noChangeArrowheads="1"/>
          </p:cNvSpPr>
          <p:nvPr/>
        </p:nvSpPr>
        <p:spPr bwMode="auto">
          <a:xfrm>
            <a:off x="990600" y="4014788"/>
            <a:ext cx="6705600" cy="4572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spcBef>
                <a:spcPct val="50000"/>
              </a:spcBef>
            </a:pPr>
            <a:r>
              <a:rPr lang="en-GB" altLang="en-US" sz="2400">
                <a:solidFill>
                  <a:srgbClr val="00B050"/>
                </a:solidFill>
                <a:latin typeface="Times New Roman" pitchFamily="18" charset="0"/>
              </a:rPr>
              <a:t>要使</a:t>
            </a:r>
            <a:r>
              <a:rPr lang="en-GB" altLang="zh-CN" sz="2400">
                <a:solidFill>
                  <a:srgbClr val="00B050"/>
                </a:solidFill>
                <a:latin typeface="Times New Roman" pitchFamily="18" charset="0"/>
              </a:rPr>
              <a:t>g</a:t>
            </a:r>
            <a:r>
              <a:rPr lang="en-GB" altLang="en-US" sz="2400">
                <a:solidFill>
                  <a:srgbClr val="00B050"/>
                </a:solidFill>
                <a:latin typeface="Times New Roman" pitchFamily="18" charset="0"/>
              </a:rPr>
              <a:t>有较大幅度的提高则须</a:t>
            </a:r>
            <a:endParaRPr lang="zh-CN" altLang="en-US" sz="2400">
              <a:solidFill>
                <a:srgbClr val="00B050"/>
              </a:solidFill>
              <a:latin typeface="Times New Roman" pitchFamily="18" charset="0"/>
            </a:endParaRPr>
          </a:p>
        </p:txBody>
      </p:sp>
      <p:sp>
        <p:nvSpPr>
          <p:cNvPr id="59398" name="Text Box 13"/>
          <p:cNvSpPr txBox="1">
            <a:spLocks noChangeArrowheads="1"/>
          </p:cNvSpPr>
          <p:nvPr/>
        </p:nvSpPr>
        <p:spPr bwMode="auto">
          <a:xfrm>
            <a:off x="2057400" y="4618038"/>
            <a:ext cx="5029200" cy="1698625"/>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just">
              <a:lnSpc>
                <a:spcPct val="110000"/>
              </a:lnSpc>
            </a:pPr>
            <a:r>
              <a:rPr lang="en-GB" altLang="en-US" sz="2400">
                <a:latin typeface="Times New Roman" pitchFamily="18" charset="0"/>
              </a:rPr>
              <a:t>提高权益比率</a:t>
            </a:r>
          </a:p>
          <a:p>
            <a:pPr algn="just">
              <a:lnSpc>
                <a:spcPct val="110000"/>
              </a:lnSpc>
            </a:pPr>
            <a:r>
              <a:rPr lang="en-GB" altLang="en-US" sz="2400">
                <a:latin typeface="Times New Roman" pitchFamily="18" charset="0"/>
              </a:rPr>
              <a:t>增加留存比</a:t>
            </a:r>
          </a:p>
          <a:p>
            <a:pPr algn="just">
              <a:lnSpc>
                <a:spcPct val="110000"/>
              </a:lnSpc>
            </a:pPr>
            <a:r>
              <a:rPr lang="en-GB" altLang="en-US" sz="2400">
                <a:latin typeface="Times New Roman" pitchFamily="18" charset="0"/>
              </a:rPr>
              <a:t>提高销售利润率</a:t>
            </a:r>
          </a:p>
          <a:p>
            <a:pPr algn="just">
              <a:lnSpc>
                <a:spcPct val="110000"/>
              </a:lnSpc>
            </a:pPr>
            <a:r>
              <a:rPr lang="en-GB" altLang="en-US" sz="2400">
                <a:latin typeface="Times New Roman" pitchFamily="18" charset="0"/>
              </a:rPr>
              <a:t>提高资产周转率</a:t>
            </a:r>
          </a:p>
        </p:txBody>
      </p:sp>
      <p:pic>
        <p:nvPicPr>
          <p:cNvPr id="59399" name="Picture 14" descr="C:\Program Files\Common Files\Microsoft Shared\Clipart\cagcat50\PE01561_.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38800" y="4343400"/>
            <a:ext cx="3200400" cy="1973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400" name="Picture 15" descr="C:\Program Files\Common Files\Microsoft Shared\Clipart\cagcat50\PE01561_.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26113" y="4014788"/>
            <a:ext cx="3200400" cy="1973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6709" name="Rectangle 5"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rPr>
              <a:t>第三节  普通股投资分析</a:t>
            </a:r>
          </a:p>
        </p:txBody>
      </p:sp>
      <p:pic>
        <p:nvPicPr>
          <p:cNvPr id="60419" name="Picture 11"/>
          <p:cNvPicPr>
            <a:picLocks noChangeAspect="1" noChangeArrowheads="1"/>
          </p:cNvPicPr>
          <p:nvPr/>
        </p:nvPicPr>
        <p:blipFill>
          <a:blip r:embed="rId2">
            <a:extLst>
              <a:ext uri="{28A0092B-C50C-407E-A947-70E740481C1C}">
                <a14:useLocalDpi xmlns:a14="http://schemas.microsoft.com/office/drawing/2010/main" val="0"/>
              </a:ext>
            </a:extLst>
          </a:blip>
          <a:srcRect l="1791" b="12038"/>
          <a:stretch>
            <a:fillRect/>
          </a:stretch>
        </p:blipFill>
        <p:spPr bwMode="auto">
          <a:xfrm>
            <a:off x="1055688" y="1268413"/>
            <a:ext cx="7783512" cy="358775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0420" name="TextBox 1"/>
          <p:cNvSpPr txBox="1">
            <a:spLocks noChangeArrowheads="1"/>
          </p:cNvSpPr>
          <p:nvPr/>
        </p:nvSpPr>
        <p:spPr bwMode="auto">
          <a:xfrm>
            <a:off x="2268538" y="5084763"/>
            <a:ext cx="47513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r>
              <a:rPr lang="zh-CN" altLang="en-US"/>
              <a:t>图</a:t>
            </a:r>
            <a:r>
              <a:rPr lang="en-US" altLang="zh-CN"/>
              <a:t>9.3-1  </a:t>
            </a:r>
            <a:r>
              <a:rPr lang="zh-CN" altLang="en-US"/>
              <a:t>杜邦分析图</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2612"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rPr>
              <a:t>第三节  普通股投资分析</a:t>
            </a:r>
          </a:p>
        </p:txBody>
      </p:sp>
      <p:sp>
        <p:nvSpPr>
          <p:cNvPr id="61443" name="Text Box 13"/>
          <p:cNvSpPr txBox="1">
            <a:spLocks noChangeArrowheads="1"/>
          </p:cNvSpPr>
          <p:nvPr/>
        </p:nvSpPr>
        <p:spPr bwMode="auto">
          <a:xfrm>
            <a:off x="838200" y="1268413"/>
            <a:ext cx="66294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spcBef>
                <a:spcPct val="50000"/>
              </a:spcBef>
              <a:buClr>
                <a:schemeClr val="tx2"/>
              </a:buClr>
              <a:buFont typeface="Wingdings" pitchFamily="2" charset="2"/>
              <a:buChar char="v"/>
            </a:pPr>
            <a:r>
              <a:rPr lang="zh-CN" altLang="en-US" sz="2400">
                <a:solidFill>
                  <a:schemeClr val="folHlink"/>
                </a:solidFill>
              </a:rPr>
              <a:t> 行业分析</a:t>
            </a:r>
          </a:p>
        </p:txBody>
      </p:sp>
      <p:sp>
        <p:nvSpPr>
          <p:cNvPr id="61444" name="Text Box 14"/>
          <p:cNvSpPr txBox="1">
            <a:spLocks noChangeArrowheads="1"/>
          </p:cNvSpPr>
          <p:nvPr/>
        </p:nvSpPr>
        <p:spPr bwMode="auto">
          <a:xfrm>
            <a:off x="1274763" y="1905000"/>
            <a:ext cx="50292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spcBef>
                <a:spcPct val="50000"/>
              </a:spcBef>
              <a:buClr>
                <a:schemeClr val="tx2"/>
              </a:buClr>
              <a:buFont typeface="Wingdings" pitchFamily="2" charset="2"/>
              <a:buBlip>
                <a:blip r:embed="rId2"/>
              </a:buBlip>
            </a:pPr>
            <a:r>
              <a:rPr lang="zh-CN" altLang="en-US" sz="2400">
                <a:solidFill>
                  <a:schemeClr val="folHlink"/>
                </a:solidFill>
              </a:rPr>
              <a:t> </a:t>
            </a:r>
            <a:r>
              <a:rPr lang="zh-CN" altLang="en-US" sz="2400">
                <a:solidFill>
                  <a:srgbClr val="6600CC"/>
                </a:solidFill>
              </a:rPr>
              <a:t>分析行业生命循环及所处阶段</a:t>
            </a:r>
          </a:p>
        </p:txBody>
      </p:sp>
      <p:pic>
        <p:nvPicPr>
          <p:cNvPr id="61445" name="Picture 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2389188"/>
            <a:ext cx="5943600" cy="4449762"/>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7732"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rPr>
              <a:t>第三节  普通股投资分析</a:t>
            </a:r>
          </a:p>
        </p:txBody>
      </p:sp>
      <p:sp>
        <p:nvSpPr>
          <p:cNvPr id="62467" name="Text Box 12"/>
          <p:cNvSpPr txBox="1">
            <a:spLocks noChangeArrowheads="1"/>
          </p:cNvSpPr>
          <p:nvPr/>
        </p:nvSpPr>
        <p:spPr bwMode="auto">
          <a:xfrm>
            <a:off x="838200" y="1484313"/>
            <a:ext cx="7772400" cy="3597275"/>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just">
              <a:lnSpc>
                <a:spcPct val="160000"/>
              </a:lnSpc>
              <a:buClr>
                <a:srgbClr val="0033CC"/>
              </a:buClr>
              <a:buFont typeface="Wingdings" pitchFamily="2" charset="2"/>
              <a:buChar char="Ø"/>
            </a:pPr>
            <a:r>
              <a:rPr lang="zh-CN" altLang="en-US" sz="2400">
                <a:solidFill>
                  <a:schemeClr val="folHlink"/>
                </a:solidFill>
                <a:latin typeface="Times New Roman" pitchFamily="18" charset="0"/>
              </a:rPr>
              <a:t>创始阶段</a:t>
            </a:r>
            <a:r>
              <a:rPr lang="zh-CN" altLang="en-US" sz="2400">
                <a:latin typeface="Times New Roman" pitchFamily="18" charset="0"/>
              </a:rPr>
              <a:t>，销售额温和增长，边际利润和利润很小甚至为负。这时市场很小，并且有很大的开发成本。</a:t>
            </a:r>
          </a:p>
          <a:p>
            <a:pPr algn="just">
              <a:lnSpc>
                <a:spcPct val="160000"/>
              </a:lnSpc>
              <a:buClr>
                <a:srgbClr val="0033CC"/>
              </a:buClr>
              <a:buFont typeface="Wingdings" pitchFamily="2" charset="2"/>
              <a:buChar char="Ø"/>
            </a:pPr>
            <a:r>
              <a:rPr lang="zh-CN" altLang="en-US" sz="2400">
                <a:solidFill>
                  <a:schemeClr val="folHlink"/>
                </a:solidFill>
                <a:latin typeface="Times New Roman" pitchFamily="18" charset="0"/>
              </a:rPr>
              <a:t>快速增长阶段</a:t>
            </a:r>
            <a:r>
              <a:rPr lang="zh-CN" altLang="en-US" sz="2400">
                <a:latin typeface="Times New Roman" pitchFamily="18" charset="0"/>
              </a:rPr>
              <a:t>，销售额和利润快速增长。由于行业中企业数目很少，缺乏竞争，因此边际利润很高。</a:t>
            </a:r>
          </a:p>
          <a:p>
            <a:pPr algn="just">
              <a:lnSpc>
                <a:spcPct val="160000"/>
              </a:lnSpc>
              <a:buClr>
                <a:srgbClr val="0033CC"/>
              </a:buClr>
              <a:buFont typeface="Wingdings" pitchFamily="2" charset="2"/>
              <a:buChar char="Ø"/>
            </a:pPr>
            <a:r>
              <a:rPr lang="zh-CN" altLang="en-US" sz="2400">
                <a:solidFill>
                  <a:schemeClr val="folHlink"/>
                </a:solidFill>
                <a:latin typeface="Times New Roman" pitchFamily="18" charset="0"/>
              </a:rPr>
              <a:t>扩张阶段</a:t>
            </a:r>
            <a:r>
              <a:rPr lang="zh-CN" altLang="en-US" sz="2400">
                <a:latin typeface="Times New Roman" pitchFamily="18" charset="0"/>
              </a:rPr>
              <a:t>，销售额和利润继续增长，但增长率降低到正常水平，由于技术成熟、成本降低，产品价格下降。</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1828"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rPr>
              <a:t>第三节  普通股投资分析</a:t>
            </a:r>
          </a:p>
        </p:txBody>
      </p:sp>
      <p:sp>
        <p:nvSpPr>
          <p:cNvPr id="63491" name="Text Box 5"/>
          <p:cNvSpPr txBox="1">
            <a:spLocks noChangeArrowheads="1"/>
          </p:cNvSpPr>
          <p:nvPr/>
        </p:nvSpPr>
        <p:spPr bwMode="auto">
          <a:xfrm>
            <a:off x="1181100" y="1268413"/>
            <a:ext cx="7010400" cy="33782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lnSpc>
                <a:spcPct val="150000"/>
              </a:lnSpc>
              <a:buClr>
                <a:srgbClr val="0033CC"/>
              </a:buClr>
              <a:buFont typeface="Wingdings" pitchFamily="2" charset="2"/>
              <a:buChar char="Ø"/>
            </a:pPr>
            <a:r>
              <a:rPr lang="zh-CN" altLang="en-US" sz="2400">
                <a:solidFill>
                  <a:schemeClr val="folHlink"/>
                </a:solidFill>
                <a:latin typeface="Times New Roman" pitchFamily="18" charset="0"/>
              </a:rPr>
              <a:t>平稳阶段</a:t>
            </a:r>
            <a:r>
              <a:rPr lang="zh-CN" altLang="en-US" sz="2400">
                <a:latin typeface="Times New Roman" pitchFamily="18" charset="0"/>
              </a:rPr>
              <a:t>，销售基本与经济发展一致，由于竞争，边际利润很小，产品更加成熟、技术更加稳定，而且很少创新。</a:t>
            </a:r>
          </a:p>
          <a:p>
            <a:pPr algn="l">
              <a:lnSpc>
                <a:spcPct val="150000"/>
              </a:lnSpc>
              <a:buClr>
                <a:srgbClr val="0033CC"/>
              </a:buClr>
              <a:buFont typeface="Wingdings" pitchFamily="2" charset="2"/>
              <a:buChar char="Ø"/>
            </a:pPr>
            <a:r>
              <a:rPr lang="zh-CN" altLang="en-US" sz="2400">
                <a:solidFill>
                  <a:schemeClr val="folHlink"/>
                </a:solidFill>
                <a:latin typeface="Times New Roman" pitchFamily="18" charset="0"/>
              </a:rPr>
              <a:t>下降阶段</a:t>
            </a:r>
            <a:r>
              <a:rPr lang="zh-CN" altLang="en-US" sz="2400">
                <a:latin typeface="Times New Roman" pitchFamily="18" charset="0"/>
              </a:rPr>
              <a:t>，由于需求转移或替代品增加，销售增长率下降，边际利润继续减少，有些竞争力不强的企业可能要退出该行业。</a:t>
            </a:r>
            <a:endParaRPr lang="zh-CN" altLang="en-US"/>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2852"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rPr>
              <a:t>第三节  普通股投资分析</a:t>
            </a:r>
          </a:p>
        </p:txBody>
      </p:sp>
      <p:sp>
        <p:nvSpPr>
          <p:cNvPr id="64515" name="Text Box 5"/>
          <p:cNvSpPr txBox="1">
            <a:spLocks noChangeArrowheads="1"/>
          </p:cNvSpPr>
          <p:nvPr/>
        </p:nvSpPr>
        <p:spPr bwMode="auto">
          <a:xfrm>
            <a:off x="836613" y="1341438"/>
            <a:ext cx="50292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spcBef>
                <a:spcPct val="50000"/>
              </a:spcBef>
              <a:buClr>
                <a:schemeClr val="tx2"/>
              </a:buClr>
              <a:buFont typeface="Wingdings" pitchFamily="2" charset="2"/>
              <a:buBlip>
                <a:blip r:embed="rId2"/>
              </a:buBlip>
            </a:pPr>
            <a:r>
              <a:rPr lang="zh-CN" altLang="en-US" sz="2400">
                <a:solidFill>
                  <a:srgbClr val="6600CC"/>
                </a:solidFill>
              </a:rPr>
              <a:t> 分析行业所处经济周期的位置</a:t>
            </a:r>
          </a:p>
        </p:txBody>
      </p:sp>
      <p:sp>
        <p:nvSpPr>
          <p:cNvPr id="64516" name="Text Box 11"/>
          <p:cNvSpPr txBox="1">
            <a:spLocks noChangeArrowheads="1"/>
          </p:cNvSpPr>
          <p:nvPr/>
        </p:nvSpPr>
        <p:spPr bwMode="auto">
          <a:xfrm>
            <a:off x="1190625" y="1989138"/>
            <a:ext cx="7391400" cy="1114425"/>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lnSpc>
                <a:spcPct val="140000"/>
              </a:lnSpc>
              <a:spcBef>
                <a:spcPct val="50000"/>
              </a:spcBef>
            </a:pPr>
            <a:r>
              <a:rPr lang="zh-CN" altLang="en-US" sz="2400">
                <a:latin typeface="Times New Roman" pitchFamily="18" charset="0"/>
              </a:rPr>
              <a:t>根据受经济周期影响不同，可将行业分为成长行业、保护性行业、周期行业和利率敏感行业。</a:t>
            </a:r>
          </a:p>
        </p:txBody>
      </p:sp>
      <p:sp>
        <p:nvSpPr>
          <p:cNvPr id="64517" name="Text Box 12"/>
          <p:cNvSpPr txBox="1">
            <a:spLocks noChangeArrowheads="1"/>
          </p:cNvSpPr>
          <p:nvPr/>
        </p:nvSpPr>
        <p:spPr bwMode="auto">
          <a:xfrm>
            <a:off x="1295400" y="3357563"/>
            <a:ext cx="7391400" cy="1735137"/>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lnSpc>
                <a:spcPct val="150000"/>
              </a:lnSpc>
              <a:spcBef>
                <a:spcPct val="50000"/>
              </a:spcBef>
              <a:buFontTx/>
              <a:buBlip>
                <a:blip r:embed="rId3"/>
              </a:buBlip>
            </a:pPr>
            <a:r>
              <a:rPr lang="zh-CN" altLang="en-US" sz="2400">
                <a:solidFill>
                  <a:srgbClr val="6600CC"/>
                </a:solidFill>
                <a:latin typeface="Times New Roman" pitchFamily="18" charset="0"/>
              </a:rPr>
              <a:t>成长行业</a:t>
            </a:r>
            <a:r>
              <a:rPr lang="zh-CN" altLang="en-US" sz="2400">
                <a:latin typeface="Times New Roman" pitchFamily="18" charset="0"/>
              </a:rPr>
              <a:t>是预期盈利增长显著并且超过行业平均水平的行业，这种增长形势不受经济周期波动的影响，如以前的微型计算机行业和现在的移动电话行业。</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020"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latin typeface="宋体" pitchFamily="2" charset="-122"/>
              </a:rPr>
              <a:t>第一节  股票及股票市场</a:t>
            </a:r>
            <a:r>
              <a:rPr lang="zh-CN" altLang="en-US" dirty="0"/>
              <a:t> </a:t>
            </a:r>
          </a:p>
        </p:txBody>
      </p:sp>
      <p:sp>
        <p:nvSpPr>
          <p:cNvPr id="10243" name="Text Box 7"/>
          <p:cNvSpPr txBox="1">
            <a:spLocks noChangeArrowheads="1"/>
          </p:cNvSpPr>
          <p:nvPr/>
        </p:nvSpPr>
        <p:spPr bwMode="auto">
          <a:xfrm>
            <a:off x="1143000" y="1412875"/>
            <a:ext cx="36576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spcBef>
                <a:spcPct val="50000"/>
              </a:spcBef>
              <a:buClr>
                <a:schemeClr val="tx2"/>
              </a:buClr>
              <a:buFont typeface="Wingdings" pitchFamily="2" charset="2"/>
              <a:buBlip>
                <a:blip r:embed="rId2"/>
              </a:buBlip>
            </a:pPr>
            <a:r>
              <a:rPr lang="zh-CN" altLang="en-US" sz="2400">
                <a:solidFill>
                  <a:schemeClr val="folHlink"/>
                </a:solidFill>
              </a:rPr>
              <a:t> 剩余索取权</a:t>
            </a:r>
            <a:r>
              <a:rPr lang="zh-CN" altLang="en-US" sz="1800">
                <a:solidFill>
                  <a:schemeClr val="folHlink"/>
                </a:solidFill>
              </a:rPr>
              <a:t> </a:t>
            </a:r>
          </a:p>
        </p:txBody>
      </p:sp>
      <p:sp>
        <p:nvSpPr>
          <p:cNvPr id="10244" name="Text Box 8"/>
          <p:cNvSpPr txBox="1">
            <a:spLocks noChangeArrowheads="1"/>
          </p:cNvSpPr>
          <p:nvPr/>
        </p:nvSpPr>
        <p:spPr bwMode="auto">
          <a:xfrm>
            <a:off x="1066800" y="3810000"/>
            <a:ext cx="26670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spcBef>
                <a:spcPct val="50000"/>
              </a:spcBef>
              <a:buClr>
                <a:schemeClr val="tx2"/>
              </a:buClr>
              <a:buFont typeface="Wingdings" pitchFamily="2" charset="2"/>
              <a:buBlip>
                <a:blip r:embed="rId2"/>
              </a:buBlip>
            </a:pPr>
            <a:r>
              <a:rPr lang="zh-CN" altLang="en-US" sz="2400">
                <a:solidFill>
                  <a:schemeClr val="folHlink"/>
                </a:solidFill>
              </a:rPr>
              <a:t> 剩余控制权</a:t>
            </a:r>
            <a:r>
              <a:rPr lang="zh-CN" altLang="en-US" sz="1800">
                <a:solidFill>
                  <a:schemeClr val="folHlink"/>
                </a:solidFill>
              </a:rPr>
              <a:t> </a:t>
            </a:r>
          </a:p>
        </p:txBody>
      </p:sp>
      <p:sp>
        <p:nvSpPr>
          <p:cNvPr id="10245" name="Rectangle 9"/>
          <p:cNvSpPr>
            <a:spLocks noChangeArrowheads="1"/>
          </p:cNvSpPr>
          <p:nvPr/>
        </p:nvSpPr>
        <p:spPr bwMode="auto">
          <a:xfrm>
            <a:off x="1524000" y="1870075"/>
            <a:ext cx="6934200" cy="1406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lnSpc>
                <a:spcPct val="120000"/>
              </a:lnSpc>
            </a:pPr>
            <a:r>
              <a:rPr lang="zh-CN" altLang="en-US" sz="2400"/>
              <a:t>在利润分配时，公司股东只能索取公司对债务付息后的剩余收益；在公司破产时，公司股东只能获得清偿全部债务后的剩余资产</a:t>
            </a:r>
            <a:endParaRPr lang="zh-CN" altLang="en-US" sz="2400">
              <a:latin typeface="Times New Roman" pitchFamily="18" charset="0"/>
            </a:endParaRPr>
          </a:p>
        </p:txBody>
      </p:sp>
      <p:sp>
        <p:nvSpPr>
          <p:cNvPr id="10246" name="Rectangle 10"/>
          <p:cNvSpPr>
            <a:spLocks noChangeArrowheads="1"/>
          </p:cNvSpPr>
          <p:nvPr/>
        </p:nvSpPr>
        <p:spPr bwMode="auto">
          <a:xfrm>
            <a:off x="1524000" y="4267200"/>
            <a:ext cx="7010400" cy="1406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lnSpc>
                <a:spcPct val="120000"/>
              </a:lnSpc>
            </a:pPr>
            <a:r>
              <a:rPr lang="zh-CN" altLang="en-US" sz="2400"/>
              <a:t>股东有权投票决定公司的重大经营决策，如经理的选择、重大投资项目的确定、公司购并等，对于日常的经营活动则委托经理来管理</a:t>
            </a:r>
            <a:r>
              <a:rPr lang="zh-CN" altLang="en-US" sz="1800"/>
              <a:t> </a:t>
            </a:r>
            <a:endParaRPr lang="zh-CN" altLang="en-US" sz="1800">
              <a:latin typeface="Times New Roman" pitchFamily="18" charset="0"/>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3876"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rPr>
              <a:t>第三节  普通股投资分析</a:t>
            </a:r>
          </a:p>
        </p:txBody>
      </p:sp>
      <p:sp>
        <p:nvSpPr>
          <p:cNvPr id="65539" name="Text Box 15"/>
          <p:cNvSpPr txBox="1">
            <a:spLocks noChangeArrowheads="1"/>
          </p:cNvSpPr>
          <p:nvPr/>
        </p:nvSpPr>
        <p:spPr bwMode="auto">
          <a:xfrm>
            <a:off x="1066800" y="1412875"/>
            <a:ext cx="7620000" cy="3925888"/>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just">
              <a:lnSpc>
                <a:spcPct val="150000"/>
              </a:lnSpc>
              <a:buFontTx/>
              <a:buBlip>
                <a:blip r:embed="rId2"/>
              </a:buBlip>
            </a:pPr>
            <a:r>
              <a:rPr lang="zh-CN" altLang="en-US" sz="2400">
                <a:solidFill>
                  <a:srgbClr val="6600CC"/>
                </a:solidFill>
                <a:latin typeface="Times New Roman" pitchFamily="18" charset="0"/>
              </a:rPr>
              <a:t>保护性行业</a:t>
            </a:r>
            <a:r>
              <a:rPr lang="zh-CN" altLang="en-US" sz="2400">
                <a:latin typeface="Times New Roman" pitchFamily="18" charset="0"/>
              </a:rPr>
              <a:t>是指那些因产品收入弹性低，完全由市场调节处于不利发展地位，且又事关国计民生或国民经济基础性的行业，如农业。</a:t>
            </a:r>
          </a:p>
          <a:p>
            <a:pPr algn="just">
              <a:lnSpc>
                <a:spcPct val="150000"/>
              </a:lnSpc>
              <a:buFontTx/>
              <a:buBlip>
                <a:blip r:embed="rId2"/>
              </a:buBlip>
            </a:pPr>
            <a:r>
              <a:rPr lang="zh-CN" altLang="en-US" sz="2400">
                <a:solidFill>
                  <a:srgbClr val="6600CC"/>
                </a:solidFill>
                <a:latin typeface="Times New Roman" pitchFamily="18" charset="0"/>
              </a:rPr>
              <a:t>周期行业</a:t>
            </a:r>
            <a:r>
              <a:rPr lang="zh-CN" altLang="en-US" sz="2400">
                <a:latin typeface="Times New Roman" pitchFamily="18" charset="0"/>
              </a:rPr>
              <a:t>是随着经济周期的波动而同步或反向变化的行业，如耐用消费品行业与经济周期同步变化。</a:t>
            </a:r>
          </a:p>
          <a:p>
            <a:pPr algn="just">
              <a:lnSpc>
                <a:spcPct val="150000"/>
              </a:lnSpc>
              <a:buFontTx/>
              <a:buBlip>
                <a:blip r:embed="rId2"/>
              </a:buBlip>
            </a:pPr>
            <a:r>
              <a:rPr lang="zh-CN" altLang="en-US" sz="2400">
                <a:solidFill>
                  <a:srgbClr val="6600CC"/>
                </a:solidFill>
                <a:latin typeface="Times New Roman" pitchFamily="18" charset="0"/>
              </a:rPr>
              <a:t>利率敏感行业</a:t>
            </a:r>
            <a:r>
              <a:rPr lang="zh-CN" altLang="en-US" sz="2400">
                <a:latin typeface="Times New Roman" pitchFamily="18" charset="0"/>
              </a:rPr>
              <a:t>是对预期的利率变化特别敏感的行业，如金融业、房地产业等。</a:t>
            </a:r>
            <a:endParaRPr lang="zh-CN" altLang="en-US"/>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8756" name="Rectangle 4" descr="草皮"/>
          <p:cNvSpPr>
            <a:spLocks noGrp="1" noChangeArrowheads="1"/>
          </p:cNvSpPr>
          <p:nvPr>
            <p:ph type="title"/>
          </p:nvPr>
        </p:nvSpPr>
        <p:spPr>
          <a:pattFill prst="divot">
            <a:fgClr>
              <a:srgbClr val="FFCC00"/>
            </a:fgClr>
            <a:bgClr>
              <a:srgbClr val="FFFFFF"/>
            </a:bgClr>
          </a:pattFill>
        </p:spPr>
        <p:txBody>
          <a:bodyPr/>
          <a:lstStyle/>
          <a:p>
            <a:pPr eaLnBrk="1" hangingPunct="1">
              <a:defRPr/>
            </a:pPr>
            <a:r>
              <a:rPr lang="zh-CN" altLang="en-US">
                <a:effectLst>
                  <a:outerShdw blurRad="38100" dist="38100" dir="2700000" algn="tl">
                    <a:srgbClr val="C0C0C0"/>
                  </a:outerShdw>
                </a:effectLst>
              </a:rPr>
              <a:t>第三节  普通股投资分析</a:t>
            </a:r>
          </a:p>
        </p:txBody>
      </p:sp>
      <p:sp>
        <p:nvSpPr>
          <p:cNvPr id="66563" name="Text Box 10"/>
          <p:cNvSpPr txBox="1">
            <a:spLocks noChangeArrowheads="1"/>
          </p:cNvSpPr>
          <p:nvPr/>
        </p:nvSpPr>
        <p:spPr bwMode="auto">
          <a:xfrm>
            <a:off x="990600" y="1196975"/>
            <a:ext cx="28194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spcBef>
                <a:spcPct val="50000"/>
              </a:spcBef>
              <a:buClr>
                <a:schemeClr val="tx2"/>
              </a:buClr>
              <a:buFont typeface="Wingdings" pitchFamily="2" charset="2"/>
              <a:buBlip>
                <a:blip r:embed="rId2"/>
              </a:buBlip>
            </a:pPr>
            <a:r>
              <a:rPr lang="zh-CN" altLang="en-US" sz="2400">
                <a:solidFill>
                  <a:schemeClr val="folHlink"/>
                </a:solidFill>
              </a:rPr>
              <a:t> </a:t>
            </a:r>
            <a:r>
              <a:rPr lang="zh-CN" altLang="en-US" sz="2400">
                <a:solidFill>
                  <a:srgbClr val="6600CC"/>
                </a:solidFill>
              </a:rPr>
              <a:t>行业的定性分析</a:t>
            </a:r>
          </a:p>
        </p:txBody>
      </p:sp>
      <p:sp>
        <p:nvSpPr>
          <p:cNvPr id="66564" name="Text Box 11"/>
          <p:cNvSpPr txBox="1">
            <a:spLocks noChangeArrowheads="1"/>
          </p:cNvSpPr>
          <p:nvPr/>
        </p:nvSpPr>
        <p:spPr bwMode="auto">
          <a:xfrm>
            <a:off x="1109663" y="1916113"/>
            <a:ext cx="7391400" cy="3597275"/>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just">
              <a:lnSpc>
                <a:spcPct val="120000"/>
              </a:lnSpc>
            </a:pPr>
            <a:r>
              <a:rPr lang="zh-CN" altLang="en-US" sz="2400">
                <a:latin typeface="Times New Roman" pitchFamily="18" charset="0"/>
              </a:rPr>
              <a:t>对行业进行定性分析，主要是分析影响行业兴衰的主要因素，包括技术进步、政府政策、产业组织创新和社会习惯改变等。持续而稳定的技术进步能够推动行业的持续发展；政府的倾斜政策能够提供行业发展的机遇；产业组织创新（包括持续的技术创新和服务创新）能够使产业升级，创造出产业的发展潜力；社会习惯的改变能够为一个行业的形成与发展提供足够的社会需求，也能够扼杀一个行业的生存环境。</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9780"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rPr>
              <a:t>第三节  普通股投资分析</a:t>
            </a:r>
          </a:p>
        </p:txBody>
      </p:sp>
      <p:sp>
        <p:nvSpPr>
          <p:cNvPr id="67587" name="Text Box 10"/>
          <p:cNvSpPr txBox="1">
            <a:spLocks noChangeArrowheads="1"/>
          </p:cNvSpPr>
          <p:nvPr/>
        </p:nvSpPr>
        <p:spPr bwMode="auto">
          <a:xfrm>
            <a:off x="914400" y="1341438"/>
            <a:ext cx="27432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spcBef>
                <a:spcPct val="50000"/>
              </a:spcBef>
              <a:buClr>
                <a:schemeClr val="tx2"/>
              </a:buClr>
              <a:buFont typeface="Wingdings" pitchFamily="2" charset="2"/>
              <a:buBlip>
                <a:blip r:embed="rId2"/>
              </a:buBlip>
            </a:pPr>
            <a:r>
              <a:rPr lang="zh-CN" altLang="en-US" sz="2400">
                <a:solidFill>
                  <a:schemeClr val="folHlink"/>
                </a:solidFill>
              </a:rPr>
              <a:t> </a:t>
            </a:r>
            <a:r>
              <a:rPr lang="zh-CN" altLang="en-US" sz="2400">
                <a:solidFill>
                  <a:srgbClr val="6600CC"/>
                </a:solidFill>
              </a:rPr>
              <a:t>行业的定量分析</a:t>
            </a:r>
          </a:p>
        </p:txBody>
      </p:sp>
      <p:sp>
        <p:nvSpPr>
          <p:cNvPr id="67588" name="Text Box 11"/>
          <p:cNvSpPr txBox="1">
            <a:spLocks noChangeArrowheads="1"/>
          </p:cNvSpPr>
          <p:nvPr/>
        </p:nvSpPr>
        <p:spPr bwMode="auto">
          <a:xfrm>
            <a:off x="1104900" y="1989138"/>
            <a:ext cx="7620000" cy="2465387"/>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just">
              <a:lnSpc>
                <a:spcPct val="130000"/>
              </a:lnSpc>
            </a:pPr>
            <a:r>
              <a:rPr lang="zh-CN" altLang="en-US" sz="2400">
                <a:latin typeface="Times New Roman" pitchFamily="18" charset="0"/>
              </a:rPr>
              <a:t>通过行业和股票指数回报率的历史数据估计行业的系统风险，以及确定行业股票价格是否被高估或低估，来判断一个行业是否值得投资。</a:t>
            </a:r>
          </a:p>
          <a:p>
            <a:pPr algn="just">
              <a:lnSpc>
                <a:spcPct val="130000"/>
              </a:lnSpc>
            </a:pPr>
            <a:r>
              <a:rPr lang="zh-CN" altLang="en-US" sz="2400">
                <a:latin typeface="Times New Roman" pitchFamily="18" charset="0"/>
              </a:rPr>
              <a:t>利用</a:t>
            </a:r>
            <a:r>
              <a:rPr lang="en-GB" altLang="zh-CN" sz="2400">
                <a:latin typeface="Times New Roman" pitchFamily="18" charset="0"/>
              </a:rPr>
              <a:t>CAPM</a:t>
            </a:r>
            <a:r>
              <a:rPr lang="en-GB" altLang="en-US" sz="2400">
                <a:latin typeface="Times New Roman" pitchFamily="18" charset="0"/>
              </a:rPr>
              <a:t>中均衡状态下的证券组合的期望收益率与由系数所测定的系统风险之间存在的简单线性关系</a:t>
            </a:r>
          </a:p>
        </p:txBody>
      </p:sp>
      <p:pic>
        <p:nvPicPr>
          <p:cNvPr id="67589"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52800" y="4652963"/>
            <a:ext cx="3124200" cy="561975"/>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04"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rPr>
              <a:t>第三节  普通股投资分析</a:t>
            </a:r>
          </a:p>
        </p:txBody>
      </p:sp>
      <p:sp>
        <p:nvSpPr>
          <p:cNvPr id="68611" name="Text Box 10"/>
          <p:cNvSpPr txBox="1">
            <a:spLocks noChangeArrowheads="1"/>
          </p:cNvSpPr>
          <p:nvPr/>
        </p:nvSpPr>
        <p:spPr bwMode="auto">
          <a:xfrm>
            <a:off x="1066800" y="1649413"/>
            <a:ext cx="5867400" cy="4572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spcBef>
                <a:spcPct val="50000"/>
              </a:spcBef>
            </a:pPr>
            <a:r>
              <a:rPr lang="zh-CN" altLang="en-US" sz="2400">
                <a:latin typeface="Times New Roman" pitchFamily="18" charset="0"/>
              </a:rPr>
              <a:t>建立计量经济方程</a:t>
            </a:r>
          </a:p>
        </p:txBody>
      </p:sp>
      <p:pic>
        <p:nvPicPr>
          <p:cNvPr id="68612" name="Picture 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09900" y="2314575"/>
            <a:ext cx="3886200" cy="485775"/>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8613" name="Text Box 12"/>
          <p:cNvSpPr txBox="1">
            <a:spLocks noChangeArrowheads="1"/>
          </p:cNvSpPr>
          <p:nvPr/>
        </p:nvSpPr>
        <p:spPr bwMode="auto">
          <a:xfrm>
            <a:off x="1219200" y="2903538"/>
            <a:ext cx="7315200" cy="1736725"/>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lnSpc>
                <a:spcPct val="150000"/>
              </a:lnSpc>
              <a:spcBef>
                <a:spcPct val="50000"/>
              </a:spcBef>
            </a:pPr>
            <a:r>
              <a:rPr lang="en-GB" altLang="en-US" sz="2400">
                <a:latin typeface="Times New Roman" pitchFamily="18" charset="0"/>
              </a:rPr>
              <a:t>其中，    为行业的实际收益率；   为市场无风险利率；     为股票指数收益率；     和        为待估参数；    为随机扰动项。</a:t>
            </a:r>
            <a:endParaRPr lang="zh-CN" altLang="en-US" sz="2400">
              <a:latin typeface="Times New Roman" pitchFamily="18" charset="0"/>
            </a:endParaRPr>
          </a:p>
        </p:txBody>
      </p:sp>
      <p:pic>
        <p:nvPicPr>
          <p:cNvPr id="68614"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1050" y="2976563"/>
            <a:ext cx="315913" cy="50165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8615" name="Picture 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84800" y="2960688"/>
            <a:ext cx="365125" cy="5334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8616" name="Picture 1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31950" y="3494088"/>
            <a:ext cx="406400" cy="4572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8617" name="Picture 1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32325" y="3557588"/>
            <a:ext cx="384175" cy="4572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8618" name="Picture 1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22913" y="3557588"/>
            <a:ext cx="527050" cy="434975"/>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8619" name="Picture 1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696200" y="3494088"/>
            <a:ext cx="425450" cy="57785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8620" name="Text Box 19"/>
          <p:cNvSpPr txBox="1">
            <a:spLocks noChangeArrowheads="1"/>
          </p:cNvSpPr>
          <p:nvPr/>
        </p:nvSpPr>
        <p:spPr bwMode="auto">
          <a:xfrm>
            <a:off x="1447800" y="5410200"/>
            <a:ext cx="6324600" cy="396875"/>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spcBef>
                <a:spcPct val="50000"/>
              </a:spcBef>
            </a:pPr>
            <a:endParaRPr lang="zh-CN" altLang="en-US"/>
          </a:p>
        </p:txBody>
      </p:sp>
      <p:pic>
        <p:nvPicPr>
          <p:cNvPr id="68621" name="Picture 2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921125" y="4814888"/>
            <a:ext cx="1828800" cy="595312"/>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4900"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rPr>
              <a:t>第三节  普通股投资分析</a:t>
            </a:r>
          </a:p>
        </p:txBody>
      </p:sp>
      <p:grpSp>
        <p:nvGrpSpPr>
          <p:cNvPr id="69635" name="Group 15"/>
          <p:cNvGrpSpPr>
            <a:grpSpLocks/>
          </p:cNvGrpSpPr>
          <p:nvPr/>
        </p:nvGrpSpPr>
        <p:grpSpPr bwMode="auto">
          <a:xfrm>
            <a:off x="990600" y="1341438"/>
            <a:ext cx="7543800" cy="3597275"/>
            <a:chOff x="672" y="1392"/>
            <a:chExt cx="4752" cy="2266"/>
          </a:xfrm>
        </p:grpSpPr>
        <p:sp>
          <p:nvSpPr>
            <p:cNvPr id="69636" name="Text Box 10"/>
            <p:cNvSpPr txBox="1">
              <a:spLocks noChangeArrowheads="1"/>
            </p:cNvSpPr>
            <p:nvPr/>
          </p:nvSpPr>
          <p:spPr bwMode="auto">
            <a:xfrm>
              <a:off x="672" y="1392"/>
              <a:ext cx="4752" cy="2266"/>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lnSpc>
                  <a:spcPct val="160000"/>
                </a:lnSpc>
                <a:spcBef>
                  <a:spcPct val="50000"/>
                </a:spcBef>
              </a:pPr>
              <a:r>
                <a:rPr lang="en-GB" altLang="en-US" sz="2400">
                  <a:latin typeface="Times New Roman" pitchFamily="18" charset="0"/>
                </a:rPr>
                <a:t>            反映了行业实际收益率与市场均衡时期望收益率之间的差异。当         &gt;0时，行业实际收益率高于均衡的期望收益率，说明该行业股票平均价格市场定位偏低，其值得进行投资；当          &lt;0时，行业实际收益率低于均衡的期望收益率，说明该行业股票平均价格市场定位偏高，投资于该行业股票相对风险较大。</a:t>
              </a:r>
              <a:endParaRPr lang="zh-CN" altLang="en-US" sz="2400">
                <a:latin typeface="Times New Roman" pitchFamily="18" charset="0"/>
              </a:endParaRPr>
            </a:p>
          </p:txBody>
        </p:sp>
        <p:grpSp>
          <p:nvGrpSpPr>
            <p:cNvPr id="69637" name="Group 14"/>
            <p:cNvGrpSpPr>
              <a:grpSpLocks/>
            </p:cNvGrpSpPr>
            <p:nvPr/>
          </p:nvGrpSpPr>
          <p:grpSpPr bwMode="auto">
            <a:xfrm>
              <a:off x="960" y="1488"/>
              <a:ext cx="2130" cy="1420"/>
              <a:chOff x="960" y="1488"/>
              <a:chExt cx="2130" cy="1420"/>
            </a:xfrm>
          </p:grpSpPr>
          <p:pic>
            <p:nvPicPr>
              <p:cNvPr id="69638" name="Picture 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84" y="2544"/>
                <a:ext cx="306" cy="364"/>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9639"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60" y="1872"/>
                <a:ext cx="306" cy="364"/>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9640"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0" y="1488"/>
                <a:ext cx="306" cy="364"/>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gr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5924"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rPr>
              <a:t>第三节  普通股投资分析</a:t>
            </a:r>
          </a:p>
        </p:txBody>
      </p:sp>
      <p:sp>
        <p:nvSpPr>
          <p:cNvPr id="70659" name="Text Box 10"/>
          <p:cNvSpPr txBox="1">
            <a:spLocks noChangeArrowheads="1"/>
          </p:cNvSpPr>
          <p:nvPr/>
        </p:nvSpPr>
        <p:spPr bwMode="auto">
          <a:xfrm>
            <a:off x="1131888" y="1484313"/>
            <a:ext cx="7315200" cy="3378200"/>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just">
              <a:lnSpc>
                <a:spcPct val="180000"/>
              </a:lnSpc>
            </a:pPr>
            <a:r>
              <a:rPr lang="en-GB" altLang="en-US" sz="2400">
                <a:latin typeface="Times New Roman" pitchFamily="18" charset="0"/>
              </a:rPr>
              <a:t>          是行业系统性风险的测度，         &gt;1，说明行业风险高于整个股市风险，该行业的回报率应高于股票指数收益率，否则，就不值得投资；      &lt;1，说明行业风险低于整个股市风险，该行业的回报率应低于股票指数收益率。</a:t>
            </a:r>
            <a:endParaRPr lang="zh-CN" altLang="en-US"/>
          </a:p>
        </p:txBody>
      </p:sp>
      <p:pic>
        <p:nvPicPr>
          <p:cNvPr id="70660" name="Picture 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350" y="1628775"/>
            <a:ext cx="679450" cy="560388"/>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70661"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56275" y="1619250"/>
            <a:ext cx="679450" cy="560388"/>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70662"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76950" y="2894013"/>
            <a:ext cx="679450" cy="560387"/>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3636"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rPr>
              <a:t>第三节  普通股投资分析</a:t>
            </a:r>
          </a:p>
        </p:txBody>
      </p:sp>
      <p:sp>
        <p:nvSpPr>
          <p:cNvPr id="71683" name="Text Box 10"/>
          <p:cNvSpPr txBox="1">
            <a:spLocks noChangeArrowheads="1"/>
          </p:cNvSpPr>
          <p:nvPr/>
        </p:nvSpPr>
        <p:spPr bwMode="auto">
          <a:xfrm>
            <a:off x="950913" y="1268413"/>
            <a:ext cx="34290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spcBef>
                <a:spcPct val="50000"/>
              </a:spcBef>
              <a:buClr>
                <a:schemeClr val="tx2"/>
              </a:buClr>
              <a:buFont typeface="Wingdings" pitchFamily="2" charset="2"/>
              <a:buChar char="v"/>
            </a:pPr>
            <a:r>
              <a:rPr lang="zh-CN" altLang="en-US" sz="2400">
                <a:solidFill>
                  <a:schemeClr val="folHlink"/>
                </a:solidFill>
              </a:rPr>
              <a:t> 公司分析</a:t>
            </a:r>
          </a:p>
        </p:txBody>
      </p:sp>
      <p:sp>
        <p:nvSpPr>
          <p:cNvPr id="71684" name="Rectangle 11"/>
          <p:cNvSpPr>
            <a:spLocks noChangeArrowheads="1"/>
          </p:cNvSpPr>
          <p:nvPr/>
        </p:nvSpPr>
        <p:spPr bwMode="auto">
          <a:xfrm>
            <a:off x="1371600" y="1989138"/>
            <a:ext cx="1827213"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l">
              <a:spcBef>
                <a:spcPct val="50000"/>
              </a:spcBef>
              <a:buClr>
                <a:schemeClr val="tx2"/>
              </a:buClr>
              <a:buFont typeface="Wingdings" pitchFamily="2" charset="2"/>
              <a:buBlip>
                <a:blip r:embed="rId2"/>
              </a:buBlip>
            </a:pPr>
            <a:r>
              <a:rPr lang="zh-CN" altLang="en-US" sz="2400">
                <a:solidFill>
                  <a:schemeClr val="folHlink"/>
                </a:solidFill>
              </a:rPr>
              <a:t> </a:t>
            </a:r>
            <a:r>
              <a:rPr lang="zh-CN" altLang="en-US" sz="2400">
                <a:solidFill>
                  <a:srgbClr val="6600CC"/>
                </a:solidFill>
              </a:rPr>
              <a:t>财务分析</a:t>
            </a:r>
          </a:p>
        </p:txBody>
      </p:sp>
      <p:sp>
        <p:nvSpPr>
          <p:cNvPr id="71685" name="Rectangle 12"/>
          <p:cNvSpPr>
            <a:spLocks noChangeArrowheads="1"/>
          </p:cNvSpPr>
          <p:nvPr/>
        </p:nvSpPr>
        <p:spPr bwMode="auto">
          <a:xfrm>
            <a:off x="1447800" y="4246563"/>
            <a:ext cx="2436813"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spcBef>
                <a:spcPct val="50000"/>
              </a:spcBef>
              <a:buClr>
                <a:schemeClr val="tx2"/>
              </a:buClr>
              <a:buFont typeface="Wingdings" pitchFamily="2" charset="2"/>
              <a:buBlip>
                <a:blip r:embed="rId2"/>
              </a:buBlip>
            </a:pPr>
            <a:r>
              <a:rPr lang="zh-CN" altLang="en-US" sz="2400">
                <a:solidFill>
                  <a:schemeClr val="folHlink"/>
                </a:solidFill>
              </a:rPr>
              <a:t> </a:t>
            </a:r>
            <a:r>
              <a:rPr lang="zh-CN" altLang="en-US" sz="2400">
                <a:solidFill>
                  <a:srgbClr val="6600CC"/>
                </a:solidFill>
              </a:rPr>
              <a:t>投资价值分析</a:t>
            </a:r>
          </a:p>
        </p:txBody>
      </p:sp>
      <p:sp>
        <p:nvSpPr>
          <p:cNvPr id="71686" name="Text Box 13"/>
          <p:cNvSpPr txBox="1">
            <a:spLocks noChangeArrowheads="1"/>
          </p:cNvSpPr>
          <p:nvPr/>
        </p:nvSpPr>
        <p:spPr bwMode="auto">
          <a:xfrm>
            <a:off x="1447800" y="2500313"/>
            <a:ext cx="7467600" cy="1516062"/>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lnSpc>
                <a:spcPct val="130000"/>
              </a:lnSpc>
              <a:spcBef>
                <a:spcPct val="50000"/>
              </a:spcBef>
            </a:pPr>
            <a:r>
              <a:rPr lang="zh-CN" altLang="en-US" sz="2400">
                <a:latin typeface="Times New Roman" pitchFamily="18" charset="0"/>
              </a:rPr>
              <a:t>分析公司对外公布的各种财务报表，包括资产负债表、利润表以及现金流量表等，并利用各种财务指标分析公司的盈利能力、偿债能力、管理效率等。</a:t>
            </a:r>
          </a:p>
        </p:txBody>
      </p:sp>
      <p:sp>
        <p:nvSpPr>
          <p:cNvPr id="71687" name="Text Box 14"/>
          <p:cNvSpPr txBox="1">
            <a:spLocks noChangeArrowheads="1"/>
          </p:cNvSpPr>
          <p:nvPr/>
        </p:nvSpPr>
        <p:spPr bwMode="auto">
          <a:xfrm>
            <a:off x="1752600" y="4781550"/>
            <a:ext cx="6781800" cy="968375"/>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lnSpc>
                <a:spcPct val="120000"/>
              </a:lnSpc>
              <a:spcBef>
                <a:spcPct val="50000"/>
              </a:spcBef>
            </a:pPr>
            <a:r>
              <a:rPr lang="zh-CN" altLang="en-US" sz="2400">
                <a:latin typeface="Times New Roman" pitchFamily="18" charset="0"/>
              </a:rPr>
              <a:t>利用公司的加权平均资本成本（</a:t>
            </a:r>
            <a:r>
              <a:rPr lang="en-GB" altLang="zh-CN" sz="2400">
                <a:latin typeface="Times New Roman" pitchFamily="18" charset="0"/>
              </a:rPr>
              <a:t>WACC</a:t>
            </a:r>
            <a:r>
              <a:rPr lang="en-US" altLang="zh-CN" sz="2400">
                <a:latin typeface="Times New Roman" pitchFamily="18" charset="0"/>
              </a:rPr>
              <a:t>）</a:t>
            </a:r>
            <a:r>
              <a:rPr lang="zh-CN" altLang="en-US" sz="2400">
                <a:latin typeface="Times New Roman" pitchFamily="18" charset="0"/>
              </a:rPr>
              <a:t>来判断公司股票是否值得投资</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6948"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rPr>
              <a:t>第三节  普通股投资分析</a:t>
            </a:r>
          </a:p>
        </p:txBody>
      </p:sp>
      <p:pic>
        <p:nvPicPr>
          <p:cNvPr id="72707" name="Picture 10"/>
          <p:cNvPicPr>
            <a:picLocks noChangeAspect="1" noChangeArrowheads="1"/>
          </p:cNvPicPr>
          <p:nvPr/>
        </p:nvPicPr>
        <p:blipFill>
          <a:blip r:embed="rId2">
            <a:extLst>
              <a:ext uri="{28A0092B-C50C-407E-A947-70E740481C1C}">
                <a14:useLocalDpi xmlns:a14="http://schemas.microsoft.com/office/drawing/2010/main" val="0"/>
              </a:ext>
            </a:extLst>
          </a:blip>
          <a:srcRect t="45619"/>
          <a:stretch>
            <a:fillRect/>
          </a:stretch>
        </p:blipFill>
        <p:spPr bwMode="auto">
          <a:xfrm>
            <a:off x="971550" y="3059113"/>
            <a:ext cx="10668000" cy="2046287"/>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TextBox 1"/>
          <p:cNvSpPr txBox="1">
            <a:spLocks noRot="1" noChangeAspect="1" noMove="1" noResize="1" noEditPoints="1" noAdjustHandles="1" noChangeArrowheads="1" noChangeShapeType="1" noTextEdit="1"/>
          </p:cNvSpPr>
          <p:nvPr/>
        </p:nvSpPr>
        <p:spPr>
          <a:xfrm>
            <a:off x="971550" y="1196752"/>
            <a:ext cx="7272858" cy="2278701"/>
          </a:xfrm>
          <a:prstGeom prst="rect">
            <a:avLst/>
          </a:prstGeom>
          <a:blipFill rotWithShape="1">
            <a:blip r:embed="rId3"/>
            <a:stretch>
              <a:fillRect l="-838"/>
            </a:stretch>
          </a:blipFill>
        </p:spPr>
        <p:txBody>
          <a:bodyPr/>
          <a:lstStyle/>
          <a:p>
            <a:pPr>
              <a:defRPr/>
            </a:pPr>
            <a:r>
              <a:rPr lang="zh-CN" altLang="en-US">
                <a:noFill/>
              </a:rPr>
              <a:t> </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7972"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rPr>
              <a:t>第三节  普通股投资分析</a:t>
            </a:r>
          </a:p>
        </p:txBody>
      </p:sp>
      <p:pic>
        <p:nvPicPr>
          <p:cNvPr id="73731" name="Picture 10"/>
          <p:cNvPicPr>
            <a:picLocks noChangeAspect="1" noChangeArrowheads="1"/>
          </p:cNvPicPr>
          <p:nvPr/>
        </p:nvPicPr>
        <p:blipFill>
          <a:blip r:embed="rId2">
            <a:extLst>
              <a:ext uri="{28A0092B-C50C-407E-A947-70E740481C1C}">
                <a14:useLocalDpi xmlns:a14="http://schemas.microsoft.com/office/drawing/2010/main" val="0"/>
              </a:ext>
            </a:extLst>
          </a:blip>
          <a:srcRect t="40755" b="41367"/>
          <a:stretch>
            <a:fillRect/>
          </a:stretch>
        </p:blipFill>
        <p:spPr bwMode="auto">
          <a:xfrm>
            <a:off x="1244600" y="3136900"/>
            <a:ext cx="10440988" cy="725488"/>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TextBox 1"/>
          <p:cNvSpPr txBox="1">
            <a:spLocks noRot="1" noChangeAspect="1" noMove="1" noResize="1" noEditPoints="1" noAdjustHandles="1" noChangeArrowheads="1" noChangeShapeType="1" noTextEdit="1"/>
          </p:cNvSpPr>
          <p:nvPr/>
        </p:nvSpPr>
        <p:spPr>
          <a:xfrm>
            <a:off x="1244600" y="1340768"/>
            <a:ext cx="6711776" cy="1845955"/>
          </a:xfrm>
          <a:prstGeom prst="rect">
            <a:avLst/>
          </a:prstGeom>
          <a:blipFill rotWithShape="1">
            <a:blip r:embed="rId3"/>
            <a:stretch>
              <a:fillRect l="-908" t="-1650" b="-4950"/>
            </a:stretch>
          </a:blipFill>
        </p:spPr>
        <p:txBody>
          <a:bodyPr/>
          <a:lstStyle/>
          <a:p>
            <a:pPr>
              <a:defRPr/>
            </a:pPr>
            <a:r>
              <a:rPr lang="zh-CN" altLang="en-US" b="1">
                <a:ln w="18000">
                  <a:solidFill>
                    <a:schemeClr val="accent2">
                      <a:satMod val="140000"/>
                    </a:schemeClr>
                  </a:solidFill>
                  <a:prstDash val="solid"/>
                  <a:miter lim="800000"/>
                </a:ln>
                <a:noFill/>
                <a:effectLst>
                  <a:outerShdw blurRad="25500" dist="23000" dir="7020000" algn="tl">
                    <a:srgbClr val="000000">
                      <a:alpha val="50000"/>
                    </a:srgbClr>
                  </a:outerShdw>
                </a:effectLst>
              </a:rPr>
              <a:t> </a:t>
            </a:r>
          </a:p>
        </p:txBody>
      </p:sp>
      <p:sp>
        <p:nvSpPr>
          <p:cNvPr id="3" name="TextBox 2"/>
          <p:cNvSpPr txBox="1">
            <a:spLocks noRot="1" noChangeAspect="1" noMove="1" noResize="1" noEditPoints="1" noAdjustHandles="1" noChangeArrowheads="1" noChangeShapeType="1" noTextEdit="1"/>
          </p:cNvSpPr>
          <p:nvPr/>
        </p:nvSpPr>
        <p:spPr>
          <a:xfrm>
            <a:off x="1244600" y="3767959"/>
            <a:ext cx="6279728" cy="1934953"/>
          </a:xfrm>
          <a:prstGeom prst="rect">
            <a:avLst/>
          </a:prstGeom>
          <a:blipFill rotWithShape="1">
            <a:blip r:embed="rId4"/>
            <a:stretch>
              <a:fillRect l="-971" r="-1068" b="-34277"/>
            </a:stretch>
          </a:blipFill>
        </p:spPr>
        <p:txBody>
          <a:bodyPr/>
          <a:lstStyle/>
          <a:p>
            <a:pPr>
              <a:defRPr/>
            </a:pPr>
            <a:r>
              <a:rPr lang="zh-CN" altLang="en-US">
                <a:noFill/>
              </a:rPr>
              <a:t> </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8996" name="Rectangle 4"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rPr>
              <a:t>第三节  普通股投资分析</a:t>
            </a:r>
          </a:p>
        </p:txBody>
      </p:sp>
      <p:pic>
        <p:nvPicPr>
          <p:cNvPr id="74755"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4113" y="1628775"/>
            <a:ext cx="11811000" cy="3062288"/>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8" name="Rectangle 1028"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latin typeface="宋体" pitchFamily="2" charset="-122"/>
              </a:rPr>
              <a:t>第一节  股票及股票市场</a:t>
            </a:r>
            <a:r>
              <a:rPr lang="zh-CN" altLang="en-US" dirty="0"/>
              <a:t> </a:t>
            </a:r>
          </a:p>
        </p:txBody>
      </p:sp>
      <p:sp>
        <p:nvSpPr>
          <p:cNvPr id="11267" name="Text Box 1030"/>
          <p:cNvSpPr txBox="1">
            <a:spLocks noChangeArrowheads="1"/>
          </p:cNvSpPr>
          <p:nvPr/>
        </p:nvSpPr>
        <p:spPr bwMode="auto">
          <a:xfrm>
            <a:off x="1093788" y="1196975"/>
            <a:ext cx="2209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spcBef>
                <a:spcPct val="50000"/>
              </a:spcBef>
              <a:buClr>
                <a:schemeClr val="tx2"/>
              </a:buClr>
              <a:buFont typeface="Wingdings" pitchFamily="2" charset="2"/>
              <a:buChar char="v"/>
            </a:pPr>
            <a:r>
              <a:rPr lang="zh-CN" altLang="en-US" sz="2400">
                <a:solidFill>
                  <a:schemeClr val="folHlink"/>
                </a:solidFill>
              </a:rPr>
              <a:t>股票的分类</a:t>
            </a:r>
          </a:p>
        </p:txBody>
      </p:sp>
      <p:sp>
        <p:nvSpPr>
          <p:cNvPr id="11268" name="Oval 1031"/>
          <p:cNvSpPr>
            <a:spLocks noChangeArrowheads="1"/>
          </p:cNvSpPr>
          <p:nvPr/>
        </p:nvSpPr>
        <p:spPr bwMode="auto">
          <a:xfrm>
            <a:off x="1447800" y="2085975"/>
            <a:ext cx="2209800" cy="609600"/>
          </a:xfrm>
          <a:prstGeom prst="ellipse">
            <a:avLst/>
          </a:prstGeom>
          <a:solidFill>
            <a:srgbClr val="FFFF99"/>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zh-CN" altLang="en-US" sz="1600"/>
              <a:t>按股东权利不同划分 </a:t>
            </a:r>
            <a:endParaRPr lang="zh-CN" altLang="en-US">
              <a:solidFill>
                <a:schemeClr val="folHlink"/>
              </a:solidFill>
            </a:endParaRPr>
          </a:p>
        </p:txBody>
      </p:sp>
      <p:sp>
        <p:nvSpPr>
          <p:cNvPr id="11269" name="Line 1033"/>
          <p:cNvSpPr>
            <a:spLocks noChangeShapeType="1"/>
          </p:cNvSpPr>
          <p:nvPr/>
        </p:nvSpPr>
        <p:spPr bwMode="auto">
          <a:xfrm flipH="1">
            <a:off x="1549400" y="2695575"/>
            <a:ext cx="533400" cy="30480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1270" name="Line 1034"/>
          <p:cNvSpPr>
            <a:spLocks noChangeShapeType="1"/>
          </p:cNvSpPr>
          <p:nvPr/>
        </p:nvSpPr>
        <p:spPr bwMode="auto">
          <a:xfrm>
            <a:off x="2705100" y="2695575"/>
            <a:ext cx="533400" cy="30480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1271" name="Oval 1035">
            <a:hlinkClick r:id="rId2" action="ppaction://hlinksldjump"/>
          </p:cNvPr>
          <p:cNvSpPr>
            <a:spLocks noChangeArrowheads="1"/>
          </p:cNvSpPr>
          <p:nvPr/>
        </p:nvSpPr>
        <p:spPr bwMode="auto">
          <a:xfrm>
            <a:off x="5105400" y="3030538"/>
            <a:ext cx="1600200" cy="381000"/>
          </a:xfrm>
          <a:prstGeom prst="ellipse">
            <a:avLst/>
          </a:prstGeom>
          <a:solidFill>
            <a:srgbClr val="FFFF99"/>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zh-CN" altLang="en-US" sz="1600"/>
              <a:t>记名股票 </a:t>
            </a:r>
            <a:endParaRPr lang="zh-CN" altLang="en-US">
              <a:solidFill>
                <a:schemeClr val="folHlink"/>
              </a:solidFill>
            </a:endParaRPr>
          </a:p>
        </p:txBody>
      </p:sp>
      <p:sp>
        <p:nvSpPr>
          <p:cNvPr id="11272" name="Oval 1036">
            <a:hlinkClick r:id="rId3" action="ppaction://hlinksldjump"/>
          </p:cNvPr>
          <p:cNvSpPr>
            <a:spLocks noChangeArrowheads="1"/>
          </p:cNvSpPr>
          <p:nvPr/>
        </p:nvSpPr>
        <p:spPr bwMode="auto">
          <a:xfrm>
            <a:off x="2640013" y="3000375"/>
            <a:ext cx="1676400" cy="381000"/>
          </a:xfrm>
          <a:prstGeom prst="ellipse">
            <a:avLst/>
          </a:prstGeom>
          <a:solidFill>
            <a:srgbClr val="FFFF99"/>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zh-CN" altLang="en-US" sz="1600"/>
              <a:t>优先股 </a:t>
            </a:r>
            <a:endParaRPr lang="zh-CN" altLang="en-US">
              <a:solidFill>
                <a:schemeClr val="folHlink"/>
              </a:solidFill>
            </a:endParaRPr>
          </a:p>
        </p:txBody>
      </p:sp>
      <p:sp>
        <p:nvSpPr>
          <p:cNvPr id="11273" name="Oval 1037"/>
          <p:cNvSpPr>
            <a:spLocks noChangeArrowheads="1"/>
          </p:cNvSpPr>
          <p:nvPr/>
        </p:nvSpPr>
        <p:spPr bwMode="auto">
          <a:xfrm>
            <a:off x="5867400" y="2085975"/>
            <a:ext cx="2209800" cy="609600"/>
          </a:xfrm>
          <a:prstGeom prst="ellipse">
            <a:avLst/>
          </a:prstGeom>
          <a:solidFill>
            <a:srgbClr val="FFFF99"/>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zh-CN" altLang="en-US" sz="1600"/>
              <a:t>按有无记名划分 </a:t>
            </a:r>
            <a:endParaRPr lang="zh-CN" altLang="en-US">
              <a:solidFill>
                <a:schemeClr val="folHlink"/>
              </a:solidFill>
            </a:endParaRPr>
          </a:p>
        </p:txBody>
      </p:sp>
      <p:sp>
        <p:nvSpPr>
          <p:cNvPr id="11274" name="Line 1038"/>
          <p:cNvSpPr>
            <a:spLocks noChangeShapeType="1"/>
          </p:cNvSpPr>
          <p:nvPr/>
        </p:nvSpPr>
        <p:spPr bwMode="auto">
          <a:xfrm flipH="1">
            <a:off x="6172200" y="2725738"/>
            <a:ext cx="533400" cy="30480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1275" name="Line 1039"/>
          <p:cNvSpPr>
            <a:spLocks noChangeShapeType="1"/>
          </p:cNvSpPr>
          <p:nvPr/>
        </p:nvSpPr>
        <p:spPr bwMode="auto">
          <a:xfrm>
            <a:off x="7467600" y="2705100"/>
            <a:ext cx="457200" cy="30480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1276" name="Oval 1040">
            <a:hlinkClick r:id="rId4" action="ppaction://hlinksldjump"/>
          </p:cNvPr>
          <p:cNvSpPr>
            <a:spLocks noChangeArrowheads="1"/>
          </p:cNvSpPr>
          <p:nvPr/>
        </p:nvSpPr>
        <p:spPr bwMode="auto">
          <a:xfrm>
            <a:off x="2971800" y="5284788"/>
            <a:ext cx="1600200" cy="381000"/>
          </a:xfrm>
          <a:prstGeom prst="ellipse">
            <a:avLst/>
          </a:prstGeom>
          <a:solidFill>
            <a:srgbClr val="FFFF99"/>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zh-CN" altLang="en-US" sz="1600"/>
              <a:t>无面值股票 </a:t>
            </a:r>
            <a:endParaRPr lang="zh-CN" altLang="en-US">
              <a:solidFill>
                <a:schemeClr val="folHlink"/>
              </a:solidFill>
            </a:endParaRPr>
          </a:p>
        </p:txBody>
      </p:sp>
      <p:sp>
        <p:nvSpPr>
          <p:cNvPr id="11277" name="Oval 1041">
            <a:hlinkClick r:id="rId2" action="ppaction://hlinksldjump"/>
          </p:cNvPr>
          <p:cNvSpPr>
            <a:spLocks noChangeArrowheads="1"/>
          </p:cNvSpPr>
          <p:nvPr/>
        </p:nvSpPr>
        <p:spPr bwMode="auto">
          <a:xfrm>
            <a:off x="7273925" y="3051175"/>
            <a:ext cx="1600200" cy="381000"/>
          </a:xfrm>
          <a:prstGeom prst="ellipse">
            <a:avLst/>
          </a:prstGeom>
          <a:solidFill>
            <a:srgbClr val="FFFF99"/>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zh-CN" altLang="en-US" sz="1600"/>
              <a:t>无记名股票 </a:t>
            </a:r>
            <a:endParaRPr lang="zh-CN" altLang="en-US">
              <a:solidFill>
                <a:schemeClr val="folHlink"/>
              </a:solidFill>
            </a:endParaRPr>
          </a:p>
        </p:txBody>
      </p:sp>
      <p:sp>
        <p:nvSpPr>
          <p:cNvPr id="11278" name="Oval 1042"/>
          <p:cNvSpPr>
            <a:spLocks noChangeArrowheads="1"/>
          </p:cNvSpPr>
          <p:nvPr/>
        </p:nvSpPr>
        <p:spPr bwMode="auto">
          <a:xfrm>
            <a:off x="1371600" y="4135438"/>
            <a:ext cx="2286000" cy="685800"/>
          </a:xfrm>
          <a:prstGeom prst="ellipse">
            <a:avLst/>
          </a:prstGeom>
          <a:solidFill>
            <a:srgbClr val="FFFF99"/>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zh-CN" altLang="en-US" sz="1600"/>
              <a:t>按有无面值划分 </a:t>
            </a:r>
            <a:endParaRPr lang="zh-CN" altLang="en-US">
              <a:solidFill>
                <a:schemeClr val="folHlink"/>
              </a:solidFill>
            </a:endParaRPr>
          </a:p>
        </p:txBody>
      </p:sp>
      <p:sp>
        <p:nvSpPr>
          <p:cNvPr id="11279" name="Oval 1043">
            <a:hlinkClick r:id="rId4" action="ppaction://hlinksldjump"/>
          </p:cNvPr>
          <p:cNvSpPr>
            <a:spLocks noChangeArrowheads="1"/>
          </p:cNvSpPr>
          <p:nvPr/>
        </p:nvSpPr>
        <p:spPr bwMode="auto">
          <a:xfrm>
            <a:off x="781050" y="5219700"/>
            <a:ext cx="1600200" cy="381000"/>
          </a:xfrm>
          <a:prstGeom prst="ellipse">
            <a:avLst/>
          </a:prstGeom>
          <a:solidFill>
            <a:srgbClr val="FFFF99"/>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zh-CN" altLang="en-US" sz="1600"/>
              <a:t>面值股票 </a:t>
            </a:r>
            <a:endParaRPr lang="zh-CN" altLang="en-US">
              <a:solidFill>
                <a:schemeClr val="folHlink"/>
              </a:solidFill>
            </a:endParaRPr>
          </a:p>
        </p:txBody>
      </p:sp>
      <p:sp>
        <p:nvSpPr>
          <p:cNvPr id="11280" name="Oval 1044">
            <a:hlinkClick r:id="rId5" action="ppaction://hlinksldjump"/>
          </p:cNvPr>
          <p:cNvSpPr>
            <a:spLocks noChangeArrowheads="1"/>
          </p:cNvSpPr>
          <p:nvPr/>
        </p:nvSpPr>
        <p:spPr bwMode="auto">
          <a:xfrm>
            <a:off x="4724400" y="4953000"/>
            <a:ext cx="990600" cy="381000"/>
          </a:xfrm>
          <a:prstGeom prst="ellipse">
            <a:avLst/>
          </a:prstGeom>
          <a:solidFill>
            <a:srgbClr val="FFFF99"/>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zh-CN" altLang="en-US" sz="1600"/>
              <a:t>蓝筹股 </a:t>
            </a:r>
            <a:endParaRPr lang="zh-CN" altLang="en-US">
              <a:solidFill>
                <a:schemeClr val="folHlink"/>
              </a:solidFill>
            </a:endParaRPr>
          </a:p>
        </p:txBody>
      </p:sp>
      <p:sp>
        <p:nvSpPr>
          <p:cNvPr id="11281" name="Line 1045"/>
          <p:cNvSpPr>
            <a:spLocks noChangeShapeType="1"/>
          </p:cNvSpPr>
          <p:nvPr/>
        </p:nvSpPr>
        <p:spPr bwMode="auto">
          <a:xfrm flipH="1">
            <a:off x="1447800" y="4821238"/>
            <a:ext cx="533400" cy="30480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1282" name="Line 1046"/>
          <p:cNvSpPr>
            <a:spLocks noChangeShapeType="1"/>
          </p:cNvSpPr>
          <p:nvPr/>
        </p:nvSpPr>
        <p:spPr bwMode="auto">
          <a:xfrm>
            <a:off x="2982913" y="4838700"/>
            <a:ext cx="457200" cy="38100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1283" name="Oval 1047"/>
          <p:cNvSpPr>
            <a:spLocks noChangeArrowheads="1"/>
          </p:cNvSpPr>
          <p:nvPr/>
        </p:nvSpPr>
        <p:spPr bwMode="auto">
          <a:xfrm>
            <a:off x="5715000" y="4191000"/>
            <a:ext cx="2209800" cy="609600"/>
          </a:xfrm>
          <a:prstGeom prst="ellipse">
            <a:avLst/>
          </a:prstGeom>
          <a:solidFill>
            <a:srgbClr val="FFFF99"/>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zh-CN" altLang="en-US" sz="1600"/>
              <a:t>按普通股风险特征划分 </a:t>
            </a:r>
            <a:endParaRPr lang="zh-CN" altLang="en-US">
              <a:solidFill>
                <a:schemeClr val="folHlink"/>
              </a:solidFill>
            </a:endParaRPr>
          </a:p>
        </p:txBody>
      </p:sp>
      <p:sp>
        <p:nvSpPr>
          <p:cNvPr id="11284" name="Oval 1048">
            <a:hlinkClick r:id="rId6" action="ppaction://hlinksldjump"/>
          </p:cNvPr>
          <p:cNvSpPr>
            <a:spLocks noChangeArrowheads="1"/>
          </p:cNvSpPr>
          <p:nvPr/>
        </p:nvSpPr>
        <p:spPr bwMode="auto">
          <a:xfrm>
            <a:off x="914400" y="3009900"/>
            <a:ext cx="1600200" cy="381000"/>
          </a:xfrm>
          <a:prstGeom prst="ellipse">
            <a:avLst/>
          </a:prstGeom>
          <a:solidFill>
            <a:srgbClr val="FFFF99"/>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zh-CN" altLang="en-US" sz="1600"/>
              <a:t>普通股 </a:t>
            </a:r>
            <a:endParaRPr lang="zh-CN" altLang="en-US">
              <a:solidFill>
                <a:schemeClr val="folHlink"/>
              </a:solidFill>
            </a:endParaRPr>
          </a:p>
        </p:txBody>
      </p:sp>
      <p:sp>
        <p:nvSpPr>
          <p:cNvPr id="11285" name="Oval 1049">
            <a:hlinkClick r:id="rId5" action="ppaction://hlinksldjump"/>
          </p:cNvPr>
          <p:cNvSpPr>
            <a:spLocks noChangeArrowheads="1"/>
          </p:cNvSpPr>
          <p:nvPr/>
        </p:nvSpPr>
        <p:spPr bwMode="auto">
          <a:xfrm>
            <a:off x="6477000" y="5105400"/>
            <a:ext cx="838200" cy="381000"/>
          </a:xfrm>
          <a:prstGeom prst="ellipse">
            <a:avLst/>
          </a:prstGeom>
          <a:solidFill>
            <a:srgbClr val="FFFF99"/>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zh-CN" altLang="en-US" sz="1600"/>
              <a:t>成长股 </a:t>
            </a:r>
            <a:endParaRPr lang="zh-CN" altLang="en-US">
              <a:solidFill>
                <a:schemeClr val="folHlink"/>
              </a:solidFill>
            </a:endParaRPr>
          </a:p>
        </p:txBody>
      </p:sp>
      <p:sp>
        <p:nvSpPr>
          <p:cNvPr id="11286" name="Oval 1050">
            <a:hlinkClick r:id="rId5" action="ppaction://hlinksldjump"/>
          </p:cNvPr>
          <p:cNvSpPr>
            <a:spLocks noChangeArrowheads="1"/>
          </p:cNvSpPr>
          <p:nvPr/>
        </p:nvSpPr>
        <p:spPr bwMode="auto">
          <a:xfrm>
            <a:off x="5638800" y="5410200"/>
            <a:ext cx="914400" cy="381000"/>
          </a:xfrm>
          <a:prstGeom prst="ellipse">
            <a:avLst/>
          </a:prstGeom>
          <a:solidFill>
            <a:srgbClr val="FFFF99"/>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zh-CN" altLang="en-US" sz="1600"/>
              <a:t>收入股 </a:t>
            </a:r>
            <a:endParaRPr lang="zh-CN" altLang="en-US">
              <a:solidFill>
                <a:schemeClr val="folHlink"/>
              </a:solidFill>
            </a:endParaRPr>
          </a:p>
        </p:txBody>
      </p:sp>
      <p:sp>
        <p:nvSpPr>
          <p:cNvPr id="11287" name="Oval 1051">
            <a:hlinkClick r:id="rId7" action="ppaction://hlinksldjump"/>
          </p:cNvPr>
          <p:cNvSpPr>
            <a:spLocks noChangeArrowheads="1"/>
          </p:cNvSpPr>
          <p:nvPr/>
        </p:nvSpPr>
        <p:spPr bwMode="auto">
          <a:xfrm>
            <a:off x="7239000" y="5410200"/>
            <a:ext cx="914400" cy="457200"/>
          </a:xfrm>
          <a:prstGeom prst="ellipse">
            <a:avLst/>
          </a:prstGeom>
          <a:solidFill>
            <a:srgbClr val="FFFF99"/>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zh-CN" altLang="en-US" sz="1600"/>
              <a:t>周期股 </a:t>
            </a:r>
            <a:endParaRPr lang="zh-CN" altLang="en-US">
              <a:solidFill>
                <a:schemeClr val="folHlink"/>
              </a:solidFill>
            </a:endParaRPr>
          </a:p>
        </p:txBody>
      </p:sp>
      <p:sp>
        <p:nvSpPr>
          <p:cNvPr id="11288" name="Oval 1052">
            <a:hlinkClick r:id="rId7" action="ppaction://hlinksldjump"/>
          </p:cNvPr>
          <p:cNvSpPr>
            <a:spLocks noChangeArrowheads="1"/>
          </p:cNvSpPr>
          <p:nvPr/>
        </p:nvSpPr>
        <p:spPr bwMode="auto">
          <a:xfrm>
            <a:off x="4800600" y="5943600"/>
            <a:ext cx="914400" cy="381000"/>
          </a:xfrm>
          <a:prstGeom prst="ellipse">
            <a:avLst/>
          </a:prstGeom>
          <a:solidFill>
            <a:srgbClr val="FFFF99"/>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zh-CN" altLang="en-US" sz="1600"/>
              <a:t>防守股 </a:t>
            </a:r>
            <a:endParaRPr lang="zh-CN" altLang="en-US">
              <a:solidFill>
                <a:schemeClr val="folHlink"/>
              </a:solidFill>
            </a:endParaRPr>
          </a:p>
        </p:txBody>
      </p:sp>
      <p:sp>
        <p:nvSpPr>
          <p:cNvPr id="11289" name="Oval 1053">
            <a:hlinkClick r:id="rId7" action="ppaction://hlinksldjump"/>
          </p:cNvPr>
          <p:cNvSpPr>
            <a:spLocks noChangeArrowheads="1"/>
          </p:cNvSpPr>
          <p:nvPr/>
        </p:nvSpPr>
        <p:spPr bwMode="auto">
          <a:xfrm>
            <a:off x="8153400" y="5867400"/>
            <a:ext cx="990600" cy="381000"/>
          </a:xfrm>
          <a:prstGeom prst="ellipse">
            <a:avLst/>
          </a:prstGeom>
          <a:solidFill>
            <a:srgbClr val="FFFF99"/>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zh-CN" altLang="en-US" sz="1600"/>
              <a:t>概念股 </a:t>
            </a:r>
            <a:endParaRPr lang="zh-CN" altLang="en-US">
              <a:solidFill>
                <a:schemeClr val="folHlink"/>
              </a:solidFill>
            </a:endParaRPr>
          </a:p>
        </p:txBody>
      </p:sp>
      <p:sp>
        <p:nvSpPr>
          <p:cNvPr id="11290" name="Oval 1054">
            <a:hlinkClick r:id="rId7" action="ppaction://hlinksldjump"/>
          </p:cNvPr>
          <p:cNvSpPr>
            <a:spLocks noChangeArrowheads="1"/>
          </p:cNvSpPr>
          <p:nvPr/>
        </p:nvSpPr>
        <p:spPr bwMode="auto">
          <a:xfrm>
            <a:off x="8001000" y="4953000"/>
            <a:ext cx="914400" cy="381000"/>
          </a:xfrm>
          <a:prstGeom prst="ellipse">
            <a:avLst/>
          </a:prstGeom>
          <a:solidFill>
            <a:srgbClr val="FFFF99"/>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zh-CN" altLang="en-US" sz="1600"/>
              <a:t>投机股 </a:t>
            </a:r>
            <a:endParaRPr lang="zh-CN" altLang="en-US">
              <a:solidFill>
                <a:schemeClr val="folHlink"/>
              </a:solidFill>
            </a:endParaRPr>
          </a:p>
        </p:txBody>
      </p:sp>
      <p:sp>
        <p:nvSpPr>
          <p:cNvPr id="11291" name="Line 1055"/>
          <p:cNvSpPr>
            <a:spLocks noChangeShapeType="1"/>
          </p:cNvSpPr>
          <p:nvPr/>
        </p:nvSpPr>
        <p:spPr bwMode="auto">
          <a:xfrm flipH="1">
            <a:off x="5334000" y="4648200"/>
            <a:ext cx="533400" cy="30480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1292" name="Line 1056"/>
          <p:cNvSpPr>
            <a:spLocks noChangeShapeType="1"/>
          </p:cNvSpPr>
          <p:nvPr/>
        </p:nvSpPr>
        <p:spPr bwMode="auto">
          <a:xfrm>
            <a:off x="7467600" y="4724400"/>
            <a:ext cx="609600" cy="30480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1293" name="Line 1057"/>
          <p:cNvSpPr>
            <a:spLocks noChangeShapeType="1"/>
          </p:cNvSpPr>
          <p:nvPr/>
        </p:nvSpPr>
        <p:spPr bwMode="auto">
          <a:xfrm flipH="1">
            <a:off x="6019800" y="4800600"/>
            <a:ext cx="304800" cy="60960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1294" name="Line 1058"/>
          <p:cNvSpPr>
            <a:spLocks noChangeShapeType="1"/>
          </p:cNvSpPr>
          <p:nvPr/>
        </p:nvSpPr>
        <p:spPr bwMode="auto">
          <a:xfrm flipH="1">
            <a:off x="5257800" y="4724400"/>
            <a:ext cx="838200" cy="121920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1295" name="Line 1059"/>
          <p:cNvSpPr>
            <a:spLocks noChangeShapeType="1"/>
          </p:cNvSpPr>
          <p:nvPr/>
        </p:nvSpPr>
        <p:spPr bwMode="auto">
          <a:xfrm>
            <a:off x="7315200" y="4800600"/>
            <a:ext cx="1219200" cy="106680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1296" name="Line 1060"/>
          <p:cNvSpPr>
            <a:spLocks noChangeShapeType="1"/>
          </p:cNvSpPr>
          <p:nvPr/>
        </p:nvSpPr>
        <p:spPr bwMode="auto">
          <a:xfrm>
            <a:off x="7162800" y="4800600"/>
            <a:ext cx="381000" cy="60960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1297" name="Line 1061"/>
          <p:cNvSpPr>
            <a:spLocks noChangeShapeType="1"/>
          </p:cNvSpPr>
          <p:nvPr/>
        </p:nvSpPr>
        <p:spPr bwMode="auto">
          <a:xfrm flipH="1">
            <a:off x="6858000" y="4800600"/>
            <a:ext cx="0" cy="30480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3636" name="Rectangle 4" descr="草皮"/>
          <p:cNvSpPr>
            <a:spLocks noGrp="1" noChangeArrowheads="1"/>
          </p:cNvSpPr>
          <p:nvPr>
            <p:ph type="title"/>
          </p:nvPr>
        </p:nvSpPr>
        <p:spPr>
          <a:xfrm>
            <a:off x="1066800" y="457200"/>
            <a:ext cx="7177088" cy="379413"/>
          </a:xfrm>
        </p:spPr>
        <p:txBody>
          <a:bodyPr/>
          <a:lstStyle/>
          <a:p>
            <a:pPr eaLnBrk="1" hangingPunct="1">
              <a:defRPr/>
            </a:pPr>
            <a:r>
              <a:rPr lang="zh-CN" altLang="en-US" dirty="0" smtClean="0">
                <a:effectLst>
                  <a:outerShdw blurRad="38100" dist="38100" dir="2700000" algn="tl">
                    <a:srgbClr val="C0C0C0"/>
                  </a:outerShdw>
                </a:effectLst>
              </a:rPr>
              <a:t>第四节  对股票投资价值的重新思考</a:t>
            </a:r>
            <a:endParaRPr lang="zh-CN" altLang="en-US" dirty="0">
              <a:effectLst>
                <a:outerShdw blurRad="38100" dist="38100" dir="2700000" algn="tl">
                  <a:srgbClr val="C0C0C0"/>
                </a:outerShdw>
              </a:effectLst>
            </a:endParaRPr>
          </a:p>
        </p:txBody>
      </p:sp>
      <p:sp>
        <p:nvSpPr>
          <p:cNvPr id="75779" name="Text Box 10"/>
          <p:cNvSpPr txBox="1">
            <a:spLocks noChangeArrowheads="1"/>
          </p:cNvSpPr>
          <p:nvPr/>
        </p:nvSpPr>
        <p:spPr bwMode="auto">
          <a:xfrm>
            <a:off x="950913" y="1268413"/>
            <a:ext cx="6142037" cy="4619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spcBef>
                <a:spcPct val="50000"/>
              </a:spcBef>
              <a:buClr>
                <a:schemeClr val="tx2"/>
              </a:buClr>
              <a:buFont typeface="Wingdings" pitchFamily="2" charset="2"/>
              <a:buChar char="v"/>
            </a:pPr>
            <a:r>
              <a:rPr lang="zh-CN" altLang="en-US" sz="2400">
                <a:solidFill>
                  <a:schemeClr val="folHlink"/>
                </a:solidFill>
              </a:rPr>
              <a:t> 股票投资价值判断理论范式的变革</a:t>
            </a:r>
          </a:p>
        </p:txBody>
      </p:sp>
      <p:sp>
        <p:nvSpPr>
          <p:cNvPr id="75780" name="Rectangle 11"/>
          <p:cNvSpPr>
            <a:spLocks noChangeArrowheads="1"/>
          </p:cNvSpPr>
          <p:nvPr/>
        </p:nvSpPr>
        <p:spPr bwMode="auto">
          <a:xfrm>
            <a:off x="1371600" y="1989138"/>
            <a:ext cx="1784350" cy="4619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l">
              <a:spcBef>
                <a:spcPct val="50000"/>
              </a:spcBef>
              <a:buClr>
                <a:schemeClr val="tx2"/>
              </a:buClr>
              <a:buFont typeface="Wingdings" pitchFamily="2" charset="2"/>
              <a:buBlip>
                <a:blip r:embed="rId2"/>
              </a:buBlip>
            </a:pPr>
            <a:r>
              <a:rPr lang="zh-CN" altLang="en-US" sz="2400">
                <a:solidFill>
                  <a:schemeClr val="folHlink"/>
                </a:solidFill>
              </a:rPr>
              <a:t> </a:t>
            </a:r>
            <a:r>
              <a:rPr lang="zh-CN" altLang="en-US" sz="2400">
                <a:solidFill>
                  <a:srgbClr val="6600CC"/>
                </a:solidFill>
              </a:rPr>
              <a:t>理论体系</a:t>
            </a:r>
          </a:p>
        </p:txBody>
      </p:sp>
      <p:sp>
        <p:nvSpPr>
          <p:cNvPr id="75781" name="Rectangle 12"/>
          <p:cNvSpPr>
            <a:spLocks noChangeArrowheads="1"/>
          </p:cNvSpPr>
          <p:nvPr/>
        </p:nvSpPr>
        <p:spPr bwMode="auto">
          <a:xfrm>
            <a:off x="5087938" y="2043113"/>
            <a:ext cx="2436812"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l">
              <a:spcBef>
                <a:spcPct val="50000"/>
              </a:spcBef>
              <a:buClr>
                <a:schemeClr val="tx2"/>
              </a:buClr>
              <a:buFont typeface="Wingdings" pitchFamily="2" charset="2"/>
              <a:buBlip>
                <a:blip r:embed="rId2"/>
              </a:buBlip>
            </a:pPr>
            <a:r>
              <a:rPr lang="zh-CN" altLang="en-US" sz="2400">
                <a:solidFill>
                  <a:schemeClr val="folHlink"/>
                </a:solidFill>
              </a:rPr>
              <a:t> </a:t>
            </a:r>
            <a:r>
              <a:rPr lang="zh-CN" altLang="en-US" sz="2400">
                <a:solidFill>
                  <a:srgbClr val="6600CC"/>
                </a:solidFill>
              </a:rPr>
              <a:t>定价模型</a:t>
            </a:r>
          </a:p>
        </p:txBody>
      </p:sp>
      <p:sp>
        <p:nvSpPr>
          <p:cNvPr id="75782" name="Text Box 13"/>
          <p:cNvSpPr txBox="1">
            <a:spLocks noChangeArrowheads="1"/>
          </p:cNvSpPr>
          <p:nvPr/>
        </p:nvSpPr>
        <p:spPr bwMode="auto">
          <a:xfrm>
            <a:off x="1447800" y="2708275"/>
            <a:ext cx="3556000" cy="1903413"/>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lnSpc>
                <a:spcPct val="130000"/>
              </a:lnSpc>
              <a:spcBef>
                <a:spcPct val="50000"/>
              </a:spcBef>
            </a:pPr>
            <a:r>
              <a:rPr lang="zh-CN" altLang="en-US" sz="2400">
                <a:latin typeface="Times New Roman" pitchFamily="18" charset="0"/>
              </a:rPr>
              <a:t>内在价值理论</a:t>
            </a:r>
            <a:endParaRPr lang="en-US" altLang="zh-CN" sz="2400">
              <a:latin typeface="Times New Roman" pitchFamily="18" charset="0"/>
            </a:endParaRPr>
          </a:p>
          <a:p>
            <a:pPr algn="l">
              <a:lnSpc>
                <a:spcPct val="130000"/>
              </a:lnSpc>
              <a:spcBef>
                <a:spcPct val="50000"/>
              </a:spcBef>
            </a:pPr>
            <a:r>
              <a:rPr lang="zh-CN" altLang="en-US" sz="2400">
                <a:latin typeface="Times New Roman" pitchFamily="18" charset="0"/>
              </a:rPr>
              <a:t>有效市场假说（</a:t>
            </a:r>
            <a:r>
              <a:rPr lang="en-US" altLang="zh-CN" sz="2400">
                <a:latin typeface="Times New Roman" pitchFamily="18" charset="0"/>
              </a:rPr>
              <a:t>EMH</a:t>
            </a:r>
            <a:r>
              <a:rPr lang="zh-CN" altLang="en-US" sz="2400">
                <a:latin typeface="Times New Roman" pitchFamily="18" charset="0"/>
              </a:rPr>
              <a:t>）</a:t>
            </a:r>
            <a:endParaRPr lang="en-US" altLang="zh-CN" sz="2400">
              <a:latin typeface="Times New Roman" pitchFamily="18" charset="0"/>
            </a:endParaRPr>
          </a:p>
          <a:p>
            <a:pPr algn="l">
              <a:lnSpc>
                <a:spcPct val="130000"/>
              </a:lnSpc>
              <a:spcBef>
                <a:spcPct val="50000"/>
              </a:spcBef>
            </a:pPr>
            <a:r>
              <a:rPr lang="zh-CN" altLang="en-US" sz="2400">
                <a:latin typeface="Times New Roman" pitchFamily="18" charset="0"/>
              </a:rPr>
              <a:t>行为金融学解释</a:t>
            </a:r>
          </a:p>
        </p:txBody>
      </p:sp>
      <p:sp>
        <p:nvSpPr>
          <p:cNvPr id="75783" name="Text Box 14"/>
          <p:cNvSpPr txBox="1">
            <a:spLocks noChangeArrowheads="1"/>
          </p:cNvSpPr>
          <p:nvPr/>
        </p:nvSpPr>
        <p:spPr bwMode="auto">
          <a:xfrm>
            <a:off x="5435600" y="2763838"/>
            <a:ext cx="4176713" cy="1792287"/>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lnSpc>
                <a:spcPct val="120000"/>
              </a:lnSpc>
              <a:spcBef>
                <a:spcPct val="50000"/>
              </a:spcBef>
            </a:pPr>
            <a:r>
              <a:rPr lang="zh-CN" altLang="en-US" sz="2400">
                <a:latin typeface="Times New Roman" pitchFamily="18" charset="0"/>
              </a:rPr>
              <a:t>现金流贴现模型</a:t>
            </a:r>
            <a:endParaRPr lang="en-US" altLang="zh-CN" sz="2400">
              <a:latin typeface="Times New Roman" pitchFamily="18" charset="0"/>
            </a:endParaRPr>
          </a:p>
          <a:p>
            <a:pPr algn="l">
              <a:lnSpc>
                <a:spcPct val="120000"/>
              </a:lnSpc>
              <a:spcBef>
                <a:spcPct val="50000"/>
              </a:spcBef>
            </a:pPr>
            <a:r>
              <a:rPr lang="zh-CN" altLang="en-US" sz="2400">
                <a:latin typeface="Times New Roman" pitchFamily="18" charset="0"/>
              </a:rPr>
              <a:t>资本资产定价模型</a:t>
            </a:r>
            <a:r>
              <a:rPr lang="en-US" altLang="zh-CN" sz="2400">
                <a:latin typeface="Times New Roman" pitchFamily="18" charset="0"/>
              </a:rPr>
              <a:t>(CAMP)</a:t>
            </a:r>
          </a:p>
          <a:p>
            <a:pPr algn="l">
              <a:lnSpc>
                <a:spcPct val="120000"/>
              </a:lnSpc>
              <a:spcBef>
                <a:spcPct val="50000"/>
              </a:spcBef>
            </a:pPr>
            <a:r>
              <a:rPr lang="zh-CN" altLang="en-US" sz="2400">
                <a:latin typeface="Times New Roman" pitchFamily="18" charset="0"/>
              </a:rPr>
              <a:t>噪声交易模型</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descr="草皮"/>
          <p:cNvSpPr txBox="1">
            <a:spLocks noChangeArrowheads="1"/>
          </p:cNvSpPr>
          <p:nvPr/>
        </p:nvSpPr>
        <p:spPr bwMode="auto">
          <a:xfrm>
            <a:off x="1066800" y="457200"/>
            <a:ext cx="710565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rtl="0" eaLnBrk="0" fontAlgn="base" hangingPunct="0">
              <a:spcBef>
                <a:spcPct val="0"/>
              </a:spcBef>
              <a:spcAft>
                <a:spcPct val="0"/>
              </a:spcAft>
              <a:defRPr sz="3200" b="1">
                <a:solidFill>
                  <a:schemeClr val="tx2"/>
                </a:solidFill>
                <a:latin typeface="+mj-lt"/>
                <a:ea typeface="+mj-ea"/>
                <a:cs typeface="+mj-cs"/>
              </a:defRPr>
            </a:lvl1pPr>
            <a:lvl2pPr algn="l" rtl="0" eaLnBrk="0" fontAlgn="base" hangingPunct="0">
              <a:spcBef>
                <a:spcPct val="0"/>
              </a:spcBef>
              <a:spcAft>
                <a:spcPct val="0"/>
              </a:spcAft>
              <a:defRPr sz="3200" b="1">
                <a:solidFill>
                  <a:schemeClr val="tx2"/>
                </a:solidFill>
                <a:latin typeface="Arial" pitchFamily="34" charset="0"/>
                <a:ea typeface="华文中宋" pitchFamily="2" charset="-122"/>
              </a:defRPr>
            </a:lvl2pPr>
            <a:lvl3pPr algn="l" rtl="0" eaLnBrk="0" fontAlgn="base" hangingPunct="0">
              <a:spcBef>
                <a:spcPct val="0"/>
              </a:spcBef>
              <a:spcAft>
                <a:spcPct val="0"/>
              </a:spcAft>
              <a:defRPr sz="3200" b="1">
                <a:solidFill>
                  <a:schemeClr val="tx2"/>
                </a:solidFill>
                <a:latin typeface="Arial" pitchFamily="34" charset="0"/>
                <a:ea typeface="华文中宋" pitchFamily="2" charset="-122"/>
              </a:defRPr>
            </a:lvl3pPr>
            <a:lvl4pPr algn="l" rtl="0" eaLnBrk="0" fontAlgn="base" hangingPunct="0">
              <a:spcBef>
                <a:spcPct val="0"/>
              </a:spcBef>
              <a:spcAft>
                <a:spcPct val="0"/>
              </a:spcAft>
              <a:defRPr sz="3200" b="1">
                <a:solidFill>
                  <a:schemeClr val="tx2"/>
                </a:solidFill>
                <a:latin typeface="Arial" pitchFamily="34" charset="0"/>
                <a:ea typeface="华文中宋" pitchFamily="2" charset="-122"/>
              </a:defRPr>
            </a:lvl4pPr>
            <a:lvl5pPr algn="l" rtl="0" eaLnBrk="0" fontAlgn="base" hangingPunct="0">
              <a:spcBef>
                <a:spcPct val="0"/>
              </a:spcBef>
              <a:spcAft>
                <a:spcPct val="0"/>
              </a:spcAft>
              <a:defRPr sz="3200" b="1">
                <a:solidFill>
                  <a:schemeClr val="tx2"/>
                </a:solidFill>
                <a:latin typeface="Arial" pitchFamily="34" charset="0"/>
                <a:ea typeface="华文中宋" pitchFamily="2" charset="-122"/>
              </a:defRPr>
            </a:lvl5pPr>
            <a:lvl6pPr marL="457200" algn="l" rtl="0" eaLnBrk="1" fontAlgn="base" hangingPunct="1">
              <a:spcBef>
                <a:spcPct val="0"/>
              </a:spcBef>
              <a:spcAft>
                <a:spcPct val="0"/>
              </a:spcAft>
              <a:defRPr sz="3200" b="1">
                <a:solidFill>
                  <a:schemeClr val="tx2"/>
                </a:solidFill>
                <a:latin typeface="Arial" pitchFamily="34" charset="0"/>
                <a:ea typeface="华文中宋" pitchFamily="2" charset="-122"/>
              </a:defRPr>
            </a:lvl6pPr>
            <a:lvl7pPr marL="914400" algn="l" rtl="0" eaLnBrk="1" fontAlgn="base" hangingPunct="1">
              <a:spcBef>
                <a:spcPct val="0"/>
              </a:spcBef>
              <a:spcAft>
                <a:spcPct val="0"/>
              </a:spcAft>
              <a:defRPr sz="3200" b="1">
                <a:solidFill>
                  <a:schemeClr val="tx2"/>
                </a:solidFill>
                <a:latin typeface="Arial" pitchFamily="34" charset="0"/>
                <a:ea typeface="华文中宋" pitchFamily="2" charset="-122"/>
              </a:defRPr>
            </a:lvl7pPr>
            <a:lvl8pPr marL="1371600" algn="l" rtl="0" eaLnBrk="1" fontAlgn="base" hangingPunct="1">
              <a:spcBef>
                <a:spcPct val="0"/>
              </a:spcBef>
              <a:spcAft>
                <a:spcPct val="0"/>
              </a:spcAft>
              <a:defRPr sz="3200" b="1">
                <a:solidFill>
                  <a:schemeClr val="tx2"/>
                </a:solidFill>
                <a:latin typeface="Arial" pitchFamily="34" charset="0"/>
                <a:ea typeface="华文中宋" pitchFamily="2" charset="-122"/>
              </a:defRPr>
            </a:lvl8pPr>
            <a:lvl9pPr marL="1828800" algn="l" rtl="0" eaLnBrk="1" fontAlgn="base" hangingPunct="1">
              <a:spcBef>
                <a:spcPct val="0"/>
              </a:spcBef>
              <a:spcAft>
                <a:spcPct val="0"/>
              </a:spcAft>
              <a:defRPr sz="3200" b="1">
                <a:solidFill>
                  <a:schemeClr val="tx2"/>
                </a:solidFill>
                <a:latin typeface="Arial" pitchFamily="34" charset="0"/>
                <a:ea typeface="华文中宋" pitchFamily="2" charset="-122"/>
              </a:defRPr>
            </a:lvl9pPr>
          </a:lstStyle>
          <a:p>
            <a:pPr eaLnBrk="1" hangingPunct="1">
              <a:defRPr/>
            </a:pPr>
            <a:r>
              <a:rPr lang="zh-CN" altLang="en-US" dirty="0" smtClean="0">
                <a:effectLst>
                  <a:outerShdw blurRad="38100" dist="38100" dir="2700000" algn="tl">
                    <a:srgbClr val="C0C0C0"/>
                  </a:outerShdw>
                </a:effectLst>
              </a:rPr>
              <a:t>第四节  对股票投资价值的重新思考</a:t>
            </a:r>
            <a:endParaRPr lang="zh-CN" altLang="en-US" dirty="0">
              <a:effectLst>
                <a:outerShdw blurRad="38100" dist="38100" dir="2700000" algn="tl">
                  <a:srgbClr val="C0C0C0"/>
                </a:outerShdw>
              </a:effectLst>
            </a:endParaRPr>
          </a:p>
        </p:txBody>
      </p:sp>
      <p:sp>
        <p:nvSpPr>
          <p:cNvPr id="76803" name="Rectangle 11"/>
          <p:cNvSpPr>
            <a:spLocks noChangeArrowheads="1"/>
          </p:cNvSpPr>
          <p:nvPr/>
        </p:nvSpPr>
        <p:spPr bwMode="auto">
          <a:xfrm>
            <a:off x="1066800" y="1196975"/>
            <a:ext cx="5324475" cy="461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l">
              <a:spcBef>
                <a:spcPct val="50000"/>
              </a:spcBef>
              <a:buClr>
                <a:schemeClr val="tx2"/>
              </a:buClr>
              <a:buFont typeface="Wingdings" pitchFamily="2" charset="2"/>
              <a:buBlip>
                <a:blip r:embed="rId2"/>
              </a:buBlip>
            </a:pPr>
            <a:r>
              <a:rPr lang="zh-CN" altLang="en-US" sz="2400">
                <a:solidFill>
                  <a:schemeClr val="folHlink"/>
                </a:solidFill>
              </a:rPr>
              <a:t> 内在价值理论</a:t>
            </a:r>
            <a:r>
              <a:rPr lang="en-US" altLang="zh-CN" sz="2400">
                <a:solidFill>
                  <a:schemeClr val="folHlink"/>
                </a:solidFill>
              </a:rPr>
              <a:t>—— </a:t>
            </a:r>
            <a:r>
              <a:rPr lang="zh-CN" altLang="en-US" sz="2400">
                <a:solidFill>
                  <a:schemeClr val="folHlink"/>
                </a:solidFill>
              </a:rPr>
              <a:t>一种朴素的观点</a:t>
            </a:r>
            <a:endParaRPr lang="zh-CN" altLang="en-US" sz="2400">
              <a:solidFill>
                <a:srgbClr val="6600CC"/>
              </a:solidFill>
            </a:endParaRPr>
          </a:p>
        </p:txBody>
      </p:sp>
      <p:sp>
        <p:nvSpPr>
          <p:cNvPr id="76804" name="TextBox 1"/>
          <p:cNvSpPr txBox="1">
            <a:spLocks noChangeArrowheads="1"/>
          </p:cNvSpPr>
          <p:nvPr/>
        </p:nvSpPr>
        <p:spPr bwMode="auto">
          <a:xfrm>
            <a:off x="1403350" y="1773238"/>
            <a:ext cx="6769100"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lnSpc>
                <a:spcPct val="150000"/>
              </a:lnSpc>
            </a:pPr>
            <a:r>
              <a:rPr lang="en-US" altLang="zh-CN" sz="2400"/>
              <a:t>Grahamand and Dodd</a:t>
            </a:r>
            <a:r>
              <a:rPr lang="zh-CN" altLang="zh-CN" sz="2400"/>
              <a:t>（</a:t>
            </a:r>
            <a:r>
              <a:rPr lang="en-US" altLang="zh-CN" sz="2400"/>
              <a:t>1934</a:t>
            </a:r>
            <a:r>
              <a:rPr lang="zh-CN" altLang="zh-CN" sz="2400"/>
              <a:t>年）在《证券分析》一书中，全面阐述了内在价值理论。他们认为，股票的内在价值决定了未来公司的盈利能力，股票价值也会受到各种随机因素，甚至是非理性因素的影响而偏离其内在价值，但这种影响只会是短期的，随着时间的推移，股票价格会很快回归到其内在价值上，并始终围绕它的内在价值波动。</a:t>
            </a:r>
            <a:endParaRPr lang="zh-CN" altLang="en-US" sz="2400"/>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descr="草皮"/>
          <p:cNvSpPr txBox="1">
            <a:spLocks noChangeArrowheads="1"/>
          </p:cNvSpPr>
          <p:nvPr/>
        </p:nvSpPr>
        <p:spPr bwMode="auto">
          <a:xfrm>
            <a:off x="1066800" y="457200"/>
            <a:ext cx="710565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rtl="0" eaLnBrk="0" fontAlgn="base" hangingPunct="0">
              <a:spcBef>
                <a:spcPct val="0"/>
              </a:spcBef>
              <a:spcAft>
                <a:spcPct val="0"/>
              </a:spcAft>
              <a:defRPr sz="3200" b="1">
                <a:solidFill>
                  <a:schemeClr val="tx2"/>
                </a:solidFill>
                <a:latin typeface="+mj-lt"/>
                <a:ea typeface="+mj-ea"/>
                <a:cs typeface="+mj-cs"/>
              </a:defRPr>
            </a:lvl1pPr>
            <a:lvl2pPr algn="l" rtl="0" eaLnBrk="0" fontAlgn="base" hangingPunct="0">
              <a:spcBef>
                <a:spcPct val="0"/>
              </a:spcBef>
              <a:spcAft>
                <a:spcPct val="0"/>
              </a:spcAft>
              <a:defRPr sz="3200" b="1">
                <a:solidFill>
                  <a:schemeClr val="tx2"/>
                </a:solidFill>
                <a:latin typeface="Arial" pitchFamily="34" charset="0"/>
                <a:ea typeface="华文中宋" pitchFamily="2" charset="-122"/>
              </a:defRPr>
            </a:lvl2pPr>
            <a:lvl3pPr algn="l" rtl="0" eaLnBrk="0" fontAlgn="base" hangingPunct="0">
              <a:spcBef>
                <a:spcPct val="0"/>
              </a:spcBef>
              <a:spcAft>
                <a:spcPct val="0"/>
              </a:spcAft>
              <a:defRPr sz="3200" b="1">
                <a:solidFill>
                  <a:schemeClr val="tx2"/>
                </a:solidFill>
                <a:latin typeface="Arial" pitchFamily="34" charset="0"/>
                <a:ea typeface="华文中宋" pitchFamily="2" charset="-122"/>
              </a:defRPr>
            </a:lvl3pPr>
            <a:lvl4pPr algn="l" rtl="0" eaLnBrk="0" fontAlgn="base" hangingPunct="0">
              <a:spcBef>
                <a:spcPct val="0"/>
              </a:spcBef>
              <a:spcAft>
                <a:spcPct val="0"/>
              </a:spcAft>
              <a:defRPr sz="3200" b="1">
                <a:solidFill>
                  <a:schemeClr val="tx2"/>
                </a:solidFill>
                <a:latin typeface="Arial" pitchFamily="34" charset="0"/>
                <a:ea typeface="华文中宋" pitchFamily="2" charset="-122"/>
              </a:defRPr>
            </a:lvl4pPr>
            <a:lvl5pPr algn="l" rtl="0" eaLnBrk="0" fontAlgn="base" hangingPunct="0">
              <a:spcBef>
                <a:spcPct val="0"/>
              </a:spcBef>
              <a:spcAft>
                <a:spcPct val="0"/>
              </a:spcAft>
              <a:defRPr sz="3200" b="1">
                <a:solidFill>
                  <a:schemeClr val="tx2"/>
                </a:solidFill>
                <a:latin typeface="Arial" pitchFamily="34" charset="0"/>
                <a:ea typeface="华文中宋" pitchFamily="2" charset="-122"/>
              </a:defRPr>
            </a:lvl5pPr>
            <a:lvl6pPr marL="457200" algn="l" rtl="0" eaLnBrk="1" fontAlgn="base" hangingPunct="1">
              <a:spcBef>
                <a:spcPct val="0"/>
              </a:spcBef>
              <a:spcAft>
                <a:spcPct val="0"/>
              </a:spcAft>
              <a:defRPr sz="3200" b="1">
                <a:solidFill>
                  <a:schemeClr val="tx2"/>
                </a:solidFill>
                <a:latin typeface="Arial" pitchFamily="34" charset="0"/>
                <a:ea typeface="华文中宋" pitchFamily="2" charset="-122"/>
              </a:defRPr>
            </a:lvl6pPr>
            <a:lvl7pPr marL="914400" algn="l" rtl="0" eaLnBrk="1" fontAlgn="base" hangingPunct="1">
              <a:spcBef>
                <a:spcPct val="0"/>
              </a:spcBef>
              <a:spcAft>
                <a:spcPct val="0"/>
              </a:spcAft>
              <a:defRPr sz="3200" b="1">
                <a:solidFill>
                  <a:schemeClr val="tx2"/>
                </a:solidFill>
                <a:latin typeface="Arial" pitchFamily="34" charset="0"/>
                <a:ea typeface="华文中宋" pitchFamily="2" charset="-122"/>
              </a:defRPr>
            </a:lvl7pPr>
            <a:lvl8pPr marL="1371600" algn="l" rtl="0" eaLnBrk="1" fontAlgn="base" hangingPunct="1">
              <a:spcBef>
                <a:spcPct val="0"/>
              </a:spcBef>
              <a:spcAft>
                <a:spcPct val="0"/>
              </a:spcAft>
              <a:defRPr sz="3200" b="1">
                <a:solidFill>
                  <a:schemeClr val="tx2"/>
                </a:solidFill>
                <a:latin typeface="Arial" pitchFamily="34" charset="0"/>
                <a:ea typeface="华文中宋" pitchFamily="2" charset="-122"/>
              </a:defRPr>
            </a:lvl8pPr>
            <a:lvl9pPr marL="1828800" algn="l" rtl="0" eaLnBrk="1" fontAlgn="base" hangingPunct="1">
              <a:spcBef>
                <a:spcPct val="0"/>
              </a:spcBef>
              <a:spcAft>
                <a:spcPct val="0"/>
              </a:spcAft>
              <a:defRPr sz="3200" b="1">
                <a:solidFill>
                  <a:schemeClr val="tx2"/>
                </a:solidFill>
                <a:latin typeface="Arial" pitchFamily="34" charset="0"/>
                <a:ea typeface="华文中宋" pitchFamily="2" charset="-122"/>
              </a:defRPr>
            </a:lvl9pPr>
          </a:lstStyle>
          <a:p>
            <a:pPr eaLnBrk="1" hangingPunct="1">
              <a:defRPr/>
            </a:pPr>
            <a:r>
              <a:rPr lang="zh-CN" altLang="en-US" dirty="0" smtClean="0">
                <a:effectLst>
                  <a:outerShdw blurRad="38100" dist="38100" dir="2700000" algn="tl">
                    <a:srgbClr val="C0C0C0"/>
                  </a:outerShdw>
                </a:effectLst>
              </a:rPr>
              <a:t>第四节  对股票投资价值的重新思考</a:t>
            </a:r>
            <a:endParaRPr lang="zh-CN" altLang="en-US" dirty="0">
              <a:effectLst>
                <a:outerShdw blurRad="38100" dist="38100" dir="2700000" algn="tl">
                  <a:srgbClr val="C0C0C0"/>
                </a:outerShdw>
              </a:effectLst>
            </a:endParaRPr>
          </a:p>
        </p:txBody>
      </p:sp>
      <p:sp>
        <p:nvSpPr>
          <p:cNvPr id="77827" name="TextBox 1"/>
          <p:cNvSpPr txBox="1">
            <a:spLocks noChangeArrowheads="1"/>
          </p:cNvSpPr>
          <p:nvPr/>
        </p:nvSpPr>
        <p:spPr bwMode="auto">
          <a:xfrm>
            <a:off x="900113" y="1054100"/>
            <a:ext cx="410368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lnSpc>
                <a:spcPct val="150000"/>
              </a:lnSpc>
            </a:pPr>
            <a:r>
              <a:rPr lang="zh-CN" altLang="en-US" sz="2400">
                <a:solidFill>
                  <a:srgbClr val="6600CC"/>
                </a:solidFill>
                <a:latin typeface="Times New Roman" pitchFamily="18" charset="0"/>
              </a:rPr>
              <a:t>现金流贴现模型</a:t>
            </a:r>
            <a:endParaRPr lang="zh-CN" altLang="en-US" sz="2400"/>
          </a:p>
        </p:txBody>
      </p:sp>
      <p:sp>
        <p:nvSpPr>
          <p:cNvPr id="5" name="TextBox 4"/>
          <p:cNvSpPr txBox="1">
            <a:spLocks noRot="1" noChangeAspect="1" noMove="1" noResize="1" noEditPoints="1" noAdjustHandles="1" noChangeArrowheads="1" noChangeShapeType="1" noTextEdit="1"/>
          </p:cNvSpPr>
          <p:nvPr/>
        </p:nvSpPr>
        <p:spPr>
          <a:xfrm>
            <a:off x="1199220" y="1700808"/>
            <a:ext cx="7609656" cy="4459939"/>
          </a:xfrm>
          <a:prstGeom prst="rect">
            <a:avLst/>
          </a:prstGeom>
          <a:blipFill rotWithShape="1">
            <a:blip r:embed="rId2"/>
            <a:stretch>
              <a:fillRect l="-881" r="-240"/>
            </a:stretch>
          </a:blipFill>
        </p:spPr>
        <p:txBody>
          <a:bodyPr/>
          <a:lstStyle/>
          <a:p>
            <a:r>
              <a:rPr lang="zh-CN" altLang="en-US">
                <a:noFill/>
              </a:rPr>
              <a:t> </a:t>
            </a:r>
          </a:p>
        </p:txBody>
      </p:sp>
      <p:sp>
        <p:nvSpPr>
          <p:cNvPr id="77829" name="TextBox 5"/>
          <p:cNvSpPr txBox="1">
            <a:spLocks noChangeArrowheads="1"/>
          </p:cNvSpPr>
          <p:nvPr/>
        </p:nvSpPr>
        <p:spPr bwMode="auto">
          <a:xfrm>
            <a:off x="1066800" y="6381750"/>
            <a:ext cx="64087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r>
              <a:rPr lang="zh-CN" altLang="zh-CN"/>
              <a:t>股票的内在价值完全决定于预期上市公司红利与贴现率，</a:t>
            </a:r>
            <a:endParaRPr lang="zh-CN" altLang="en-US"/>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descr="草皮"/>
          <p:cNvSpPr txBox="1">
            <a:spLocks noChangeArrowheads="1"/>
          </p:cNvSpPr>
          <p:nvPr/>
        </p:nvSpPr>
        <p:spPr bwMode="auto">
          <a:xfrm>
            <a:off x="1066800" y="457200"/>
            <a:ext cx="710565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rtl="0" eaLnBrk="0" fontAlgn="base" hangingPunct="0">
              <a:spcBef>
                <a:spcPct val="0"/>
              </a:spcBef>
              <a:spcAft>
                <a:spcPct val="0"/>
              </a:spcAft>
              <a:defRPr sz="3200" b="1">
                <a:solidFill>
                  <a:schemeClr val="tx2"/>
                </a:solidFill>
                <a:latin typeface="+mj-lt"/>
                <a:ea typeface="+mj-ea"/>
                <a:cs typeface="+mj-cs"/>
              </a:defRPr>
            </a:lvl1pPr>
            <a:lvl2pPr algn="l" rtl="0" eaLnBrk="0" fontAlgn="base" hangingPunct="0">
              <a:spcBef>
                <a:spcPct val="0"/>
              </a:spcBef>
              <a:spcAft>
                <a:spcPct val="0"/>
              </a:spcAft>
              <a:defRPr sz="3200" b="1">
                <a:solidFill>
                  <a:schemeClr val="tx2"/>
                </a:solidFill>
                <a:latin typeface="Arial" pitchFamily="34" charset="0"/>
                <a:ea typeface="华文中宋" pitchFamily="2" charset="-122"/>
              </a:defRPr>
            </a:lvl2pPr>
            <a:lvl3pPr algn="l" rtl="0" eaLnBrk="0" fontAlgn="base" hangingPunct="0">
              <a:spcBef>
                <a:spcPct val="0"/>
              </a:spcBef>
              <a:spcAft>
                <a:spcPct val="0"/>
              </a:spcAft>
              <a:defRPr sz="3200" b="1">
                <a:solidFill>
                  <a:schemeClr val="tx2"/>
                </a:solidFill>
                <a:latin typeface="Arial" pitchFamily="34" charset="0"/>
                <a:ea typeface="华文中宋" pitchFamily="2" charset="-122"/>
              </a:defRPr>
            </a:lvl3pPr>
            <a:lvl4pPr algn="l" rtl="0" eaLnBrk="0" fontAlgn="base" hangingPunct="0">
              <a:spcBef>
                <a:spcPct val="0"/>
              </a:spcBef>
              <a:spcAft>
                <a:spcPct val="0"/>
              </a:spcAft>
              <a:defRPr sz="3200" b="1">
                <a:solidFill>
                  <a:schemeClr val="tx2"/>
                </a:solidFill>
                <a:latin typeface="Arial" pitchFamily="34" charset="0"/>
                <a:ea typeface="华文中宋" pitchFamily="2" charset="-122"/>
              </a:defRPr>
            </a:lvl4pPr>
            <a:lvl5pPr algn="l" rtl="0" eaLnBrk="0" fontAlgn="base" hangingPunct="0">
              <a:spcBef>
                <a:spcPct val="0"/>
              </a:spcBef>
              <a:spcAft>
                <a:spcPct val="0"/>
              </a:spcAft>
              <a:defRPr sz="3200" b="1">
                <a:solidFill>
                  <a:schemeClr val="tx2"/>
                </a:solidFill>
                <a:latin typeface="Arial" pitchFamily="34" charset="0"/>
                <a:ea typeface="华文中宋" pitchFamily="2" charset="-122"/>
              </a:defRPr>
            </a:lvl5pPr>
            <a:lvl6pPr marL="457200" algn="l" rtl="0" eaLnBrk="1" fontAlgn="base" hangingPunct="1">
              <a:spcBef>
                <a:spcPct val="0"/>
              </a:spcBef>
              <a:spcAft>
                <a:spcPct val="0"/>
              </a:spcAft>
              <a:defRPr sz="3200" b="1">
                <a:solidFill>
                  <a:schemeClr val="tx2"/>
                </a:solidFill>
                <a:latin typeface="Arial" pitchFamily="34" charset="0"/>
                <a:ea typeface="华文中宋" pitchFamily="2" charset="-122"/>
              </a:defRPr>
            </a:lvl6pPr>
            <a:lvl7pPr marL="914400" algn="l" rtl="0" eaLnBrk="1" fontAlgn="base" hangingPunct="1">
              <a:spcBef>
                <a:spcPct val="0"/>
              </a:spcBef>
              <a:spcAft>
                <a:spcPct val="0"/>
              </a:spcAft>
              <a:defRPr sz="3200" b="1">
                <a:solidFill>
                  <a:schemeClr val="tx2"/>
                </a:solidFill>
                <a:latin typeface="Arial" pitchFamily="34" charset="0"/>
                <a:ea typeface="华文中宋" pitchFamily="2" charset="-122"/>
              </a:defRPr>
            </a:lvl7pPr>
            <a:lvl8pPr marL="1371600" algn="l" rtl="0" eaLnBrk="1" fontAlgn="base" hangingPunct="1">
              <a:spcBef>
                <a:spcPct val="0"/>
              </a:spcBef>
              <a:spcAft>
                <a:spcPct val="0"/>
              </a:spcAft>
              <a:defRPr sz="3200" b="1">
                <a:solidFill>
                  <a:schemeClr val="tx2"/>
                </a:solidFill>
                <a:latin typeface="Arial" pitchFamily="34" charset="0"/>
                <a:ea typeface="华文中宋" pitchFamily="2" charset="-122"/>
              </a:defRPr>
            </a:lvl8pPr>
            <a:lvl9pPr marL="1828800" algn="l" rtl="0" eaLnBrk="1" fontAlgn="base" hangingPunct="1">
              <a:spcBef>
                <a:spcPct val="0"/>
              </a:spcBef>
              <a:spcAft>
                <a:spcPct val="0"/>
              </a:spcAft>
              <a:defRPr sz="3200" b="1">
                <a:solidFill>
                  <a:schemeClr val="tx2"/>
                </a:solidFill>
                <a:latin typeface="Arial" pitchFamily="34" charset="0"/>
                <a:ea typeface="华文中宋" pitchFamily="2" charset="-122"/>
              </a:defRPr>
            </a:lvl9pPr>
          </a:lstStyle>
          <a:p>
            <a:pPr eaLnBrk="1" hangingPunct="1">
              <a:defRPr/>
            </a:pPr>
            <a:r>
              <a:rPr lang="zh-CN" altLang="en-US" dirty="0" smtClean="0">
                <a:effectLst>
                  <a:outerShdw blurRad="38100" dist="38100" dir="2700000" algn="tl">
                    <a:srgbClr val="C0C0C0"/>
                  </a:outerShdw>
                </a:effectLst>
              </a:rPr>
              <a:t>第四节  对股票投资价值的重新思考</a:t>
            </a:r>
            <a:endParaRPr lang="zh-CN" altLang="en-US" dirty="0">
              <a:effectLst>
                <a:outerShdw blurRad="38100" dist="38100" dir="2700000" algn="tl">
                  <a:srgbClr val="C0C0C0"/>
                </a:outerShdw>
              </a:effectLst>
            </a:endParaRPr>
          </a:p>
        </p:txBody>
      </p:sp>
      <p:sp>
        <p:nvSpPr>
          <p:cNvPr id="78851" name="TextBox 1"/>
          <p:cNvSpPr txBox="1">
            <a:spLocks noChangeArrowheads="1"/>
          </p:cNvSpPr>
          <p:nvPr/>
        </p:nvSpPr>
        <p:spPr bwMode="auto">
          <a:xfrm>
            <a:off x="900113" y="1054100"/>
            <a:ext cx="410368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lnSpc>
                <a:spcPct val="150000"/>
              </a:lnSpc>
            </a:pPr>
            <a:r>
              <a:rPr lang="zh-CN" altLang="en-US" sz="2400">
                <a:solidFill>
                  <a:srgbClr val="6600CC"/>
                </a:solidFill>
                <a:latin typeface="Times New Roman" pitchFamily="18" charset="0"/>
              </a:rPr>
              <a:t>现金流贴现模型</a:t>
            </a:r>
            <a:endParaRPr lang="zh-CN" altLang="en-US" sz="2400"/>
          </a:p>
        </p:txBody>
      </p:sp>
      <p:sp>
        <p:nvSpPr>
          <p:cNvPr id="5" name="TextBox 4"/>
          <p:cNvSpPr txBox="1">
            <a:spLocks noRot="1" noChangeAspect="1" noMove="1" noResize="1" noEditPoints="1" noAdjustHandles="1" noChangeArrowheads="1" noChangeShapeType="1" noTextEdit="1"/>
          </p:cNvSpPr>
          <p:nvPr/>
        </p:nvSpPr>
        <p:spPr>
          <a:xfrm>
            <a:off x="1199220" y="1700808"/>
            <a:ext cx="7609656" cy="3199466"/>
          </a:xfrm>
          <a:prstGeom prst="rect">
            <a:avLst/>
          </a:prstGeom>
          <a:blipFill rotWithShape="1">
            <a:blip r:embed="rId2"/>
            <a:stretch>
              <a:fillRect l="-881" r="-481" b="-190"/>
            </a:stretch>
          </a:blipFill>
        </p:spPr>
        <p:txBody>
          <a:bodyPr/>
          <a:lstStyle/>
          <a:p>
            <a:r>
              <a:rPr lang="zh-CN" altLang="en-US">
                <a:noFill/>
              </a:rPr>
              <a:t> </a:t>
            </a:r>
          </a:p>
        </p:txBody>
      </p:sp>
      <p:sp>
        <p:nvSpPr>
          <p:cNvPr id="78853" name="TextBox 5"/>
          <p:cNvSpPr txBox="1">
            <a:spLocks noChangeArrowheads="1"/>
          </p:cNvSpPr>
          <p:nvPr/>
        </p:nvSpPr>
        <p:spPr bwMode="auto">
          <a:xfrm>
            <a:off x="1084263" y="5013325"/>
            <a:ext cx="7591425" cy="140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lnSpc>
                <a:spcPct val="150000"/>
              </a:lnSpc>
            </a:pPr>
            <a:r>
              <a:rPr lang="zh-CN" altLang="zh-CN"/>
              <a:t>股票的内在价值完全决定于企业的自由现金流和资本加权平均成本，自由现金流越充裕，它的内在价值越大，反之，越小；资本加权平均成本越高，企业的内在价值就越低，反之，则越高。 </a:t>
            </a:r>
            <a:endParaRPr lang="zh-CN" altLang="en-US"/>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descr="草皮"/>
          <p:cNvSpPr txBox="1">
            <a:spLocks noChangeArrowheads="1"/>
          </p:cNvSpPr>
          <p:nvPr/>
        </p:nvSpPr>
        <p:spPr bwMode="auto">
          <a:xfrm>
            <a:off x="1066800" y="457200"/>
            <a:ext cx="710565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rtl="0" eaLnBrk="0" fontAlgn="base" hangingPunct="0">
              <a:spcBef>
                <a:spcPct val="0"/>
              </a:spcBef>
              <a:spcAft>
                <a:spcPct val="0"/>
              </a:spcAft>
              <a:defRPr sz="3200" b="1">
                <a:solidFill>
                  <a:schemeClr val="tx2"/>
                </a:solidFill>
                <a:latin typeface="+mj-lt"/>
                <a:ea typeface="+mj-ea"/>
                <a:cs typeface="+mj-cs"/>
              </a:defRPr>
            </a:lvl1pPr>
            <a:lvl2pPr algn="l" rtl="0" eaLnBrk="0" fontAlgn="base" hangingPunct="0">
              <a:spcBef>
                <a:spcPct val="0"/>
              </a:spcBef>
              <a:spcAft>
                <a:spcPct val="0"/>
              </a:spcAft>
              <a:defRPr sz="3200" b="1">
                <a:solidFill>
                  <a:schemeClr val="tx2"/>
                </a:solidFill>
                <a:latin typeface="Arial" pitchFamily="34" charset="0"/>
                <a:ea typeface="华文中宋" pitchFamily="2" charset="-122"/>
              </a:defRPr>
            </a:lvl2pPr>
            <a:lvl3pPr algn="l" rtl="0" eaLnBrk="0" fontAlgn="base" hangingPunct="0">
              <a:spcBef>
                <a:spcPct val="0"/>
              </a:spcBef>
              <a:spcAft>
                <a:spcPct val="0"/>
              </a:spcAft>
              <a:defRPr sz="3200" b="1">
                <a:solidFill>
                  <a:schemeClr val="tx2"/>
                </a:solidFill>
                <a:latin typeface="Arial" pitchFamily="34" charset="0"/>
                <a:ea typeface="华文中宋" pitchFamily="2" charset="-122"/>
              </a:defRPr>
            </a:lvl3pPr>
            <a:lvl4pPr algn="l" rtl="0" eaLnBrk="0" fontAlgn="base" hangingPunct="0">
              <a:spcBef>
                <a:spcPct val="0"/>
              </a:spcBef>
              <a:spcAft>
                <a:spcPct val="0"/>
              </a:spcAft>
              <a:defRPr sz="3200" b="1">
                <a:solidFill>
                  <a:schemeClr val="tx2"/>
                </a:solidFill>
                <a:latin typeface="Arial" pitchFamily="34" charset="0"/>
                <a:ea typeface="华文中宋" pitchFamily="2" charset="-122"/>
              </a:defRPr>
            </a:lvl4pPr>
            <a:lvl5pPr algn="l" rtl="0" eaLnBrk="0" fontAlgn="base" hangingPunct="0">
              <a:spcBef>
                <a:spcPct val="0"/>
              </a:spcBef>
              <a:spcAft>
                <a:spcPct val="0"/>
              </a:spcAft>
              <a:defRPr sz="3200" b="1">
                <a:solidFill>
                  <a:schemeClr val="tx2"/>
                </a:solidFill>
                <a:latin typeface="Arial" pitchFamily="34" charset="0"/>
                <a:ea typeface="华文中宋" pitchFamily="2" charset="-122"/>
              </a:defRPr>
            </a:lvl5pPr>
            <a:lvl6pPr marL="457200" algn="l" rtl="0" eaLnBrk="1" fontAlgn="base" hangingPunct="1">
              <a:spcBef>
                <a:spcPct val="0"/>
              </a:spcBef>
              <a:spcAft>
                <a:spcPct val="0"/>
              </a:spcAft>
              <a:defRPr sz="3200" b="1">
                <a:solidFill>
                  <a:schemeClr val="tx2"/>
                </a:solidFill>
                <a:latin typeface="Arial" pitchFamily="34" charset="0"/>
                <a:ea typeface="华文中宋" pitchFamily="2" charset="-122"/>
              </a:defRPr>
            </a:lvl6pPr>
            <a:lvl7pPr marL="914400" algn="l" rtl="0" eaLnBrk="1" fontAlgn="base" hangingPunct="1">
              <a:spcBef>
                <a:spcPct val="0"/>
              </a:spcBef>
              <a:spcAft>
                <a:spcPct val="0"/>
              </a:spcAft>
              <a:defRPr sz="3200" b="1">
                <a:solidFill>
                  <a:schemeClr val="tx2"/>
                </a:solidFill>
                <a:latin typeface="Arial" pitchFamily="34" charset="0"/>
                <a:ea typeface="华文中宋" pitchFamily="2" charset="-122"/>
              </a:defRPr>
            </a:lvl7pPr>
            <a:lvl8pPr marL="1371600" algn="l" rtl="0" eaLnBrk="1" fontAlgn="base" hangingPunct="1">
              <a:spcBef>
                <a:spcPct val="0"/>
              </a:spcBef>
              <a:spcAft>
                <a:spcPct val="0"/>
              </a:spcAft>
              <a:defRPr sz="3200" b="1">
                <a:solidFill>
                  <a:schemeClr val="tx2"/>
                </a:solidFill>
                <a:latin typeface="Arial" pitchFamily="34" charset="0"/>
                <a:ea typeface="华文中宋" pitchFamily="2" charset="-122"/>
              </a:defRPr>
            </a:lvl8pPr>
            <a:lvl9pPr marL="1828800" algn="l" rtl="0" eaLnBrk="1" fontAlgn="base" hangingPunct="1">
              <a:spcBef>
                <a:spcPct val="0"/>
              </a:spcBef>
              <a:spcAft>
                <a:spcPct val="0"/>
              </a:spcAft>
              <a:defRPr sz="3200" b="1">
                <a:solidFill>
                  <a:schemeClr val="tx2"/>
                </a:solidFill>
                <a:latin typeface="Arial" pitchFamily="34" charset="0"/>
                <a:ea typeface="华文中宋" pitchFamily="2" charset="-122"/>
              </a:defRPr>
            </a:lvl9pPr>
          </a:lstStyle>
          <a:p>
            <a:pPr eaLnBrk="1" hangingPunct="1">
              <a:defRPr/>
            </a:pPr>
            <a:r>
              <a:rPr lang="zh-CN" altLang="en-US" dirty="0" smtClean="0">
                <a:effectLst>
                  <a:outerShdw blurRad="38100" dist="38100" dir="2700000" algn="tl">
                    <a:srgbClr val="C0C0C0"/>
                  </a:outerShdw>
                </a:effectLst>
              </a:rPr>
              <a:t>第四节  对股票投资价值的重新思考</a:t>
            </a:r>
            <a:endParaRPr lang="zh-CN" altLang="en-US" dirty="0">
              <a:effectLst>
                <a:outerShdw blurRad="38100" dist="38100" dir="2700000" algn="tl">
                  <a:srgbClr val="C0C0C0"/>
                </a:outerShdw>
              </a:effectLst>
            </a:endParaRPr>
          </a:p>
        </p:txBody>
      </p:sp>
      <p:sp>
        <p:nvSpPr>
          <p:cNvPr id="79875" name="TextBox 1"/>
          <p:cNvSpPr txBox="1">
            <a:spLocks noChangeArrowheads="1"/>
          </p:cNvSpPr>
          <p:nvPr/>
        </p:nvSpPr>
        <p:spPr bwMode="auto">
          <a:xfrm>
            <a:off x="1235075" y="1665288"/>
            <a:ext cx="7440613" cy="415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r>
              <a:rPr lang="zh-CN" altLang="zh-CN" sz="2400"/>
              <a:t>该理论的重要内涵是，在充分有效的股票市场上，所有的投资者都能同样轻易的获得大量信息（或者说，投资者可以无成本地获取所有有关股票价格的所有相关信息），而且这些信息都已经反映在股票的价格上。因此，任何投资者都不可能在有效的市场上，通过增加信息的拥有量和利用信息而获得超额收益。</a:t>
            </a:r>
            <a:endParaRPr lang="en-US" altLang="zh-CN" sz="2400"/>
          </a:p>
          <a:p>
            <a:pPr algn="l"/>
            <a:endParaRPr lang="en-US" altLang="zh-CN" sz="2400"/>
          </a:p>
          <a:p>
            <a:pPr algn="l"/>
            <a:r>
              <a:rPr lang="zh-CN" altLang="en-US" sz="2400">
                <a:solidFill>
                  <a:schemeClr val="folHlink"/>
                </a:solidFill>
              </a:rPr>
              <a:t>分类：</a:t>
            </a:r>
            <a:r>
              <a:rPr lang="zh-CN" altLang="zh-CN" sz="2400"/>
              <a:t>根据市场信息集的完整性与客观存在的投资者信息集不对称的特点，有效市场又被分为三种有效性程度不同的类型：弱式有效市场</a:t>
            </a:r>
            <a:r>
              <a:rPr lang="zh-CN" altLang="en-US" sz="2400"/>
              <a:t>，</a:t>
            </a:r>
            <a:r>
              <a:rPr lang="zh-CN" altLang="zh-CN" sz="2400"/>
              <a:t>半强式有效市场</a:t>
            </a:r>
            <a:r>
              <a:rPr lang="zh-CN" altLang="en-US" sz="2400"/>
              <a:t>和</a:t>
            </a:r>
            <a:r>
              <a:rPr lang="zh-CN" altLang="zh-CN" sz="2400"/>
              <a:t>强式有效市场</a:t>
            </a:r>
            <a:r>
              <a:rPr lang="zh-CN" altLang="en-US" sz="2400"/>
              <a:t>。</a:t>
            </a:r>
          </a:p>
        </p:txBody>
      </p:sp>
      <p:sp>
        <p:nvSpPr>
          <p:cNvPr id="79876" name="Rectangle 11"/>
          <p:cNvSpPr>
            <a:spLocks noChangeArrowheads="1"/>
          </p:cNvSpPr>
          <p:nvPr/>
        </p:nvSpPr>
        <p:spPr bwMode="auto">
          <a:xfrm>
            <a:off x="1066800" y="1196975"/>
            <a:ext cx="4708525" cy="461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l">
              <a:spcBef>
                <a:spcPct val="50000"/>
              </a:spcBef>
              <a:buClr>
                <a:schemeClr val="tx2"/>
              </a:buClr>
              <a:buFont typeface="Wingdings" pitchFamily="2" charset="2"/>
              <a:buBlip>
                <a:blip r:embed="rId2"/>
              </a:buBlip>
            </a:pPr>
            <a:r>
              <a:rPr lang="en-US" altLang="zh-CN" sz="2400">
                <a:solidFill>
                  <a:schemeClr val="folHlink"/>
                </a:solidFill>
              </a:rPr>
              <a:t> EMH—</a:t>
            </a:r>
            <a:r>
              <a:rPr lang="zh-CN" altLang="en-US" sz="2400">
                <a:solidFill>
                  <a:schemeClr val="folHlink"/>
                </a:solidFill>
              </a:rPr>
              <a:t>基于市场均衡的现代观点</a:t>
            </a:r>
            <a:endParaRPr lang="zh-CN" altLang="en-US" sz="2400">
              <a:solidFill>
                <a:srgbClr val="6600CC"/>
              </a:solidFill>
            </a:endParaRP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descr="草皮"/>
          <p:cNvSpPr txBox="1">
            <a:spLocks noChangeArrowheads="1"/>
          </p:cNvSpPr>
          <p:nvPr/>
        </p:nvSpPr>
        <p:spPr bwMode="auto">
          <a:xfrm>
            <a:off x="1066800" y="457200"/>
            <a:ext cx="710565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rtl="0" eaLnBrk="0" fontAlgn="base" hangingPunct="0">
              <a:spcBef>
                <a:spcPct val="0"/>
              </a:spcBef>
              <a:spcAft>
                <a:spcPct val="0"/>
              </a:spcAft>
              <a:defRPr sz="3200" b="1">
                <a:solidFill>
                  <a:schemeClr val="tx2"/>
                </a:solidFill>
                <a:latin typeface="+mj-lt"/>
                <a:ea typeface="+mj-ea"/>
                <a:cs typeface="+mj-cs"/>
              </a:defRPr>
            </a:lvl1pPr>
            <a:lvl2pPr algn="l" rtl="0" eaLnBrk="0" fontAlgn="base" hangingPunct="0">
              <a:spcBef>
                <a:spcPct val="0"/>
              </a:spcBef>
              <a:spcAft>
                <a:spcPct val="0"/>
              </a:spcAft>
              <a:defRPr sz="3200" b="1">
                <a:solidFill>
                  <a:schemeClr val="tx2"/>
                </a:solidFill>
                <a:latin typeface="Arial" pitchFamily="34" charset="0"/>
                <a:ea typeface="华文中宋" pitchFamily="2" charset="-122"/>
              </a:defRPr>
            </a:lvl2pPr>
            <a:lvl3pPr algn="l" rtl="0" eaLnBrk="0" fontAlgn="base" hangingPunct="0">
              <a:spcBef>
                <a:spcPct val="0"/>
              </a:spcBef>
              <a:spcAft>
                <a:spcPct val="0"/>
              </a:spcAft>
              <a:defRPr sz="3200" b="1">
                <a:solidFill>
                  <a:schemeClr val="tx2"/>
                </a:solidFill>
                <a:latin typeface="Arial" pitchFamily="34" charset="0"/>
                <a:ea typeface="华文中宋" pitchFamily="2" charset="-122"/>
              </a:defRPr>
            </a:lvl3pPr>
            <a:lvl4pPr algn="l" rtl="0" eaLnBrk="0" fontAlgn="base" hangingPunct="0">
              <a:spcBef>
                <a:spcPct val="0"/>
              </a:spcBef>
              <a:spcAft>
                <a:spcPct val="0"/>
              </a:spcAft>
              <a:defRPr sz="3200" b="1">
                <a:solidFill>
                  <a:schemeClr val="tx2"/>
                </a:solidFill>
                <a:latin typeface="Arial" pitchFamily="34" charset="0"/>
                <a:ea typeface="华文中宋" pitchFamily="2" charset="-122"/>
              </a:defRPr>
            </a:lvl4pPr>
            <a:lvl5pPr algn="l" rtl="0" eaLnBrk="0" fontAlgn="base" hangingPunct="0">
              <a:spcBef>
                <a:spcPct val="0"/>
              </a:spcBef>
              <a:spcAft>
                <a:spcPct val="0"/>
              </a:spcAft>
              <a:defRPr sz="3200" b="1">
                <a:solidFill>
                  <a:schemeClr val="tx2"/>
                </a:solidFill>
                <a:latin typeface="Arial" pitchFamily="34" charset="0"/>
                <a:ea typeface="华文中宋" pitchFamily="2" charset="-122"/>
              </a:defRPr>
            </a:lvl5pPr>
            <a:lvl6pPr marL="457200" algn="l" rtl="0" eaLnBrk="1" fontAlgn="base" hangingPunct="1">
              <a:spcBef>
                <a:spcPct val="0"/>
              </a:spcBef>
              <a:spcAft>
                <a:spcPct val="0"/>
              </a:spcAft>
              <a:defRPr sz="3200" b="1">
                <a:solidFill>
                  <a:schemeClr val="tx2"/>
                </a:solidFill>
                <a:latin typeface="Arial" pitchFamily="34" charset="0"/>
                <a:ea typeface="华文中宋" pitchFamily="2" charset="-122"/>
              </a:defRPr>
            </a:lvl6pPr>
            <a:lvl7pPr marL="914400" algn="l" rtl="0" eaLnBrk="1" fontAlgn="base" hangingPunct="1">
              <a:spcBef>
                <a:spcPct val="0"/>
              </a:spcBef>
              <a:spcAft>
                <a:spcPct val="0"/>
              </a:spcAft>
              <a:defRPr sz="3200" b="1">
                <a:solidFill>
                  <a:schemeClr val="tx2"/>
                </a:solidFill>
                <a:latin typeface="Arial" pitchFamily="34" charset="0"/>
                <a:ea typeface="华文中宋" pitchFamily="2" charset="-122"/>
              </a:defRPr>
            </a:lvl7pPr>
            <a:lvl8pPr marL="1371600" algn="l" rtl="0" eaLnBrk="1" fontAlgn="base" hangingPunct="1">
              <a:spcBef>
                <a:spcPct val="0"/>
              </a:spcBef>
              <a:spcAft>
                <a:spcPct val="0"/>
              </a:spcAft>
              <a:defRPr sz="3200" b="1">
                <a:solidFill>
                  <a:schemeClr val="tx2"/>
                </a:solidFill>
                <a:latin typeface="Arial" pitchFamily="34" charset="0"/>
                <a:ea typeface="华文中宋" pitchFamily="2" charset="-122"/>
              </a:defRPr>
            </a:lvl8pPr>
            <a:lvl9pPr marL="1828800" algn="l" rtl="0" eaLnBrk="1" fontAlgn="base" hangingPunct="1">
              <a:spcBef>
                <a:spcPct val="0"/>
              </a:spcBef>
              <a:spcAft>
                <a:spcPct val="0"/>
              </a:spcAft>
              <a:defRPr sz="3200" b="1">
                <a:solidFill>
                  <a:schemeClr val="tx2"/>
                </a:solidFill>
                <a:latin typeface="Arial" pitchFamily="34" charset="0"/>
                <a:ea typeface="华文中宋" pitchFamily="2" charset="-122"/>
              </a:defRPr>
            </a:lvl9pPr>
          </a:lstStyle>
          <a:p>
            <a:pPr eaLnBrk="1" hangingPunct="1">
              <a:defRPr/>
            </a:pPr>
            <a:r>
              <a:rPr lang="zh-CN" altLang="en-US" dirty="0" smtClean="0">
                <a:effectLst>
                  <a:outerShdw blurRad="38100" dist="38100" dir="2700000" algn="tl">
                    <a:srgbClr val="C0C0C0"/>
                  </a:outerShdw>
                </a:effectLst>
              </a:rPr>
              <a:t>第四节  对股票投资价值的重新思考</a:t>
            </a:r>
            <a:endParaRPr lang="zh-CN" altLang="en-US" dirty="0">
              <a:effectLst>
                <a:outerShdw blurRad="38100" dist="38100" dir="2700000" algn="tl">
                  <a:srgbClr val="C0C0C0"/>
                </a:outerShdw>
              </a:effectLst>
            </a:endParaRPr>
          </a:p>
        </p:txBody>
      </p:sp>
      <p:sp>
        <p:nvSpPr>
          <p:cNvPr id="80899" name="TextBox 1"/>
          <p:cNvSpPr txBox="1">
            <a:spLocks noChangeArrowheads="1"/>
          </p:cNvSpPr>
          <p:nvPr/>
        </p:nvSpPr>
        <p:spPr bwMode="auto">
          <a:xfrm>
            <a:off x="962025" y="1268413"/>
            <a:ext cx="7570788" cy="397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lnSpc>
                <a:spcPct val="150000"/>
              </a:lnSpc>
            </a:pPr>
            <a:r>
              <a:rPr lang="en-US" altLang="zh-CN" sz="2400"/>
              <a:t>    </a:t>
            </a:r>
            <a:r>
              <a:rPr lang="zh-CN" altLang="zh-CN" sz="2400"/>
              <a:t>资本资产定价模型（</a:t>
            </a:r>
            <a:r>
              <a:rPr lang="en-US" altLang="zh-CN" sz="2400"/>
              <a:t>CAPM</a:t>
            </a:r>
            <a:r>
              <a:rPr lang="zh-CN" altLang="zh-CN" sz="2400"/>
              <a:t>）不仅较好地体现了有效市场假说理论的精髓，而且他还为我们验证市场有效性提供了具体的技术方法。</a:t>
            </a:r>
            <a:endParaRPr lang="en-US" altLang="zh-CN" sz="2400"/>
          </a:p>
          <a:p>
            <a:pPr algn="l">
              <a:lnSpc>
                <a:spcPct val="150000"/>
              </a:lnSpc>
            </a:pPr>
            <a:r>
              <a:rPr lang="en-US" altLang="zh-CN" sz="2400"/>
              <a:t>    </a:t>
            </a:r>
            <a:r>
              <a:rPr lang="zh-CN" altLang="zh-CN" sz="2400"/>
              <a:t>有效市场假说或</a:t>
            </a:r>
            <a:r>
              <a:rPr lang="en-US" altLang="zh-CN" sz="2400"/>
              <a:t>CAPM</a:t>
            </a:r>
            <a:r>
              <a:rPr lang="zh-CN" altLang="zh-CN" sz="2400"/>
              <a:t>都克服了内在价值不可识别的缺陷，建立起以市场为基准的价值判断体系，这一体系既可以是内在价值理论体系，也可以不是内在价值理论体系，而是立足于现实市场运行状况的理论体系。</a:t>
            </a:r>
            <a:endParaRPr lang="zh-CN" altLang="en-US" sz="2400"/>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descr="草皮"/>
          <p:cNvSpPr txBox="1">
            <a:spLocks noChangeArrowheads="1"/>
          </p:cNvSpPr>
          <p:nvPr/>
        </p:nvSpPr>
        <p:spPr bwMode="auto">
          <a:xfrm>
            <a:off x="1066800" y="457200"/>
            <a:ext cx="710565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rtl="0" eaLnBrk="0" fontAlgn="base" hangingPunct="0">
              <a:spcBef>
                <a:spcPct val="0"/>
              </a:spcBef>
              <a:spcAft>
                <a:spcPct val="0"/>
              </a:spcAft>
              <a:defRPr sz="3200" b="1">
                <a:solidFill>
                  <a:schemeClr val="tx2"/>
                </a:solidFill>
                <a:latin typeface="+mj-lt"/>
                <a:ea typeface="+mj-ea"/>
                <a:cs typeface="+mj-cs"/>
              </a:defRPr>
            </a:lvl1pPr>
            <a:lvl2pPr algn="l" rtl="0" eaLnBrk="0" fontAlgn="base" hangingPunct="0">
              <a:spcBef>
                <a:spcPct val="0"/>
              </a:spcBef>
              <a:spcAft>
                <a:spcPct val="0"/>
              </a:spcAft>
              <a:defRPr sz="3200" b="1">
                <a:solidFill>
                  <a:schemeClr val="tx2"/>
                </a:solidFill>
                <a:latin typeface="Arial" pitchFamily="34" charset="0"/>
                <a:ea typeface="华文中宋" pitchFamily="2" charset="-122"/>
              </a:defRPr>
            </a:lvl2pPr>
            <a:lvl3pPr algn="l" rtl="0" eaLnBrk="0" fontAlgn="base" hangingPunct="0">
              <a:spcBef>
                <a:spcPct val="0"/>
              </a:spcBef>
              <a:spcAft>
                <a:spcPct val="0"/>
              </a:spcAft>
              <a:defRPr sz="3200" b="1">
                <a:solidFill>
                  <a:schemeClr val="tx2"/>
                </a:solidFill>
                <a:latin typeface="Arial" pitchFamily="34" charset="0"/>
                <a:ea typeface="华文中宋" pitchFamily="2" charset="-122"/>
              </a:defRPr>
            </a:lvl3pPr>
            <a:lvl4pPr algn="l" rtl="0" eaLnBrk="0" fontAlgn="base" hangingPunct="0">
              <a:spcBef>
                <a:spcPct val="0"/>
              </a:spcBef>
              <a:spcAft>
                <a:spcPct val="0"/>
              </a:spcAft>
              <a:defRPr sz="3200" b="1">
                <a:solidFill>
                  <a:schemeClr val="tx2"/>
                </a:solidFill>
                <a:latin typeface="Arial" pitchFamily="34" charset="0"/>
                <a:ea typeface="华文中宋" pitchFamily="2" charset="-122"/>
              </a:defRPr>
            </a:lvl4pPr>
            <a:lvl5pPr algn="l" rtl="0" eaLnBrk="0" fontAlgn="base" hangingPunct="0">
              <a:spcBef>
                <a:spcPct val="0"/>
              </a:spcBef>
              <a:spcAft>
                <a:spcPct val="0"/>
              </a:spcAft>
              <a:defRPr sz="3200" b="1">
                <a:solidFill>
                  <a:schemeClr val="tx2"/>
                </a:solidFill>
                <a:latin typeface="Arial" pitchFamily="34" charset="0"/>
                <a:ea typeface="华文中宋" pitchFamily="2" charset="-122"/>
              </a:defRPr>
            </a:lvl5pPr>
            <a:lvl6pPr marL="457200" algn="l" rtl="0" eaLnBrk="1" fontAlgn="base" hangingPunct="1">
              <a:spcBef>
                <a:spcPct val="0"/>
              </a:spcBef>
              <a:spcAft>
                <a:spcPct val="0"/>
              </a:spcAft>
              <a:defRPr sz="3200" b="1">
                <a:solidFill>
                  <a:schemeClr val="tx2"/>
                </a:solidFill>
                <a:latin typeface="Arial" pitchFamily="34" charset="0"/>
                <a:ea typeface="华文中宋" pitchFamily="2" charset="-122"/>
              </a:defRPr>
            </a:lvl6pPr>
            <a:lvl7pPr marL="914400" algn="l" rtl="0" eaLnBrk="1" fontAlgn="base" hangingPunct="1">
              <a:spcBef>
                <a:spcPct val="0"/>
              </a:spcBef>
              <a:spcAft>
                <a:spcPct val="0"/>
              </a:spcAft>
              <a:defRPr sz="3200" b="1">
                <a:solidFill>
                  <a:schemeClr val="tx2"/>
                </a:solidFill>
                <a:latin typeface="Arial" pitchFamily="34" charset="0"/>
                <a:ea typeface="华文中宋" pitchFamily="2" charset="-122"/>
              </a:defRPr>
            </a:lvl7pPr>
            <a:lvl8pPr marL="1371600" algn="l" rtl="0" eaLnBrk="1" fontAlgn="base" hangingPunct="1">
              <a:spcBef>
                <a:spcPct val="0"/>
              </a:spcBef>
              <a:spcAft>
                <a:spcPct val="0"/>
              </a:spcAft>
              <a:defRPr sz="3200" b="1">
                <a:solidFill>
                  <a:schemeClr val="tx2"/>
                </a:solidFill>
                <a:latin typeface="Arial" pitchFamily="34" charset="0"/>
                <a:ea typeface="华文中宋" pitchFamily="2" charset="-122"/>
              </a:defRPr>
            </a:lvl8pPr>
            <a:lvl9pPr marL="1828800" algn="l" rtl="0" eaLnBrk="1" fontAlgn="base" hangingPunct="1">
              <a:spcBef>
                <a:spcPct val="0"/>
              </a:spcBef>
              <a:spcAft>
                <a:spcPct val="0"/>
              </a:spcAft>
              <a:defRPr sz="3200" b="1">
                <a:solidFill>
                  <a:schemeClr val="tx2"/>
                </a:solidFill>
                <a:latin typeface="Arial" pitchFamily="34" charset="0"/>
                <a:ea typeface="华文中宋" pitchFamily="2" charset="-122"/>
              </a:defRPr>
            </a:lvl9pPr>
          </a:lstStyle>
          <a:p>
            <a:pPr eaLnBrk="1" hangingPunct="1">
              <a:defRPr/>
            </a:pPr>
            <a:r>
              <a:rPr lang="zh-CN" altLang="en-US" dirty="0" smtClean="0">
                <a:effectLst>
                  <a:outerShdw blurRad="38100" dist="38100" dir="2700000" algn="tl">
                    <a:srgbClr val="C0C0C0"/>
                  </a:outerShdw>
                </a:effectLst>
              </a:rPr>
              <a:t>第四节  对股票投资价值的重新思考</a:t>
            </a:r>
            <a:endParaRPr lang="zh-CN" altLang="en-US" dirty="0">
              <a:effectLst>
                <a:outerShdw blurRad="38100" dist="38100" dir="2700000" algn="tl">
                  <a:srgbClr val="C0C0C0"/>
                </a:outerShdw>
              </a:effectLst>
            </a:endParaRPr>
          </a:p>
        </p:txBody>
      </p:sp>
      <p:sp>
        <p:nvSpPr>
          <p:cNvPr id="81923" name="TextBox 1"/>
          <p:cNvSpPr txBox="1">
            <a:spLocks noChangeArrowheads="1"/>
          </p:cNvSpPr>
          <p:nvPr/>
        </p:nvSpPr>
        <p:spPr bwMode="auto">
          <a:xfrm>
            <a:off x="1235075" y="1773238"/>
            <a:ext cx="6769100" cy="397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lnSpc>
                <a:spcPct val="150000"/>
              </a:lnSpc>
            </a:pPr>
            <a:r>
              <a:rPr lang="en-US" altLang="zh-CN" sz="2400"/>
              <a:t>80</a:t>
            </a:r>
            <a:r>
              <a:rPr lang="zh-CN" altLang="zh-CN" sz="2400"/>
              <a:t>年代后，人们才开始怀疑</a:t>
            </a:r>
            <a:r>
              <a:rPr lang="en-US" altLang="zh-CN" sz="2400"/>
              <a:t>EMH</a:t>
            </a:r>
            <a:r>
              <a:rPr lang="zh-CN" altLang="zh-CN" sz="2400"/>
              <a:t>理论，一批经济学家和金融学家开始从理论上对</a:t>
            </a:r>
            <a:r>
              <a:rPr lang="en-US" altLang="zh-CN" sz="2400"/>
              <a:t>EMH</a:t>
            </a:r>
            <a:r>
              <a:rPr lang="zh-CN" altLang="zh-CN" sz="2400"/>
              <a:t>理论提出了挑战，理论上的挑战主要集中在上述三个逐渐放松的假定上，即</a:t>
            </a:r>
            <a:endParaRPr lang="en-US" altLang="zh-CN" sz="2400"/>
          </a:p>
          <a:p>
            <a:pPr algn="l">
              <a:lnSpc>
                <a:spcPct val="150000"/>
              </a:lnSpc>
            </a:pPr>
            <a:r>
              <a:rPr lang="zh-CN" altLang="zh-CN" sz="2400"/>
              <a:t>（</a:t>
            </a:r>
            <a:r>
              <a:rPr lang="en-US" altLang="zh-CN" sz="2400"/>
              <a:t>1</a:t>
            </a:r>
            <a:r>
              <a:rPr lang="zh-CN" altLang="zh-CN" sz="2400"/>
              <a:t>）对理性假定的挑战。</a:t>
            </a:r>
            <a:endParaRPr lang="en-US" altLang="zh-CN" sz="2400"/>
          </a:p>
          <a:p>
            <a:pPr algn="l">
              <a:lnSpc>
                <a:spcPct val="150000"/>
              </a:lnSpc>
            </a:pPr>
            <a:r>
              <a:rPr lang="zh-CN" altLang="zh-CN" sz="2400"/>
              <a:t>（</a:t>
            </a:r>
            <a:r>
              <a:rPr lang="en-US" altLang="zh-CN" sz="2400"/>
              <a:t>2</a:t>
            </a:r>
            <a:r>
              <a:rPr lang="zh-CN" altLang="zh-CN" sz="2400"/>
              <a:t>）对正态分布的质疑。</a:t>
            </a:r>
            <a:endParaRPr lang="en-US" altLang="zh-CN" sz="2400"/>
          </a:p>
          <a:p>
            <a:pPr algn="l">
              <a:lnSpc>
                <a:spcPct val="150000"/>
              </a:lnSpc>
            </a:pPr>
            <a:r>
              <a:rPr lang="zh-CN" altLang="zh-CN" sz="2400"/>
              <a:t>（</a:t>
            </a:r>
            <a:r>
              <a:rPr lang="en-US" altLang="zh-CN" sz="2400"/>
              <a:t>3</a:t>
            </a:r>
            <a:r>
              <a:rPr lang="zh-CN" altLang="zh-CN" sz="2400"/>
              <a:t>）有关套利行为及其作用的争论。</a:t>
            </a:r>
            <a:endParaRPr lang="zh-CN" altLang="en-US" sz="2400"/>
          </a:p>
        </p:txBody>
      </p:sp>
      <p:sp>
        <p:nvSpPr>
          <p:cNvPr id="81924" name="Rectangle 11"/>
          <p:cNvSpPr>
            <a:spLocks noChangeArrowheads="1"/>
          </p:cNvSpPr>
          <p:nvPr/>
        </p:nvSpPr>
        <p:spPr bwMode="auto">
          <a:xfrm>
            <a:off x="1066800" y="1196975"/>
            <a:ext cx="5632450" cy="461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l">
              <a:spcBef>
                <a:spcPct val="50000"/>
              </a:spcBef>
              <a:buClr>
                <a:schemeClr val="tx2"/>
              </a:buClr>
              <a:buFont typeface="Wingdings" pitchFamily="2" charset="2"/>
              <a:buBlip>
                <a:blip r:embed="rId2"/>
              </a:buBlip>
            </a:pPr>
            <a:r>
              <a:rPr lang="en-US" altLang="zh-CN" sz="2400">
                <a:solidFill>
                  <a:schemeClr val="folHlink"/>
                </a:solidFill>
              </a:rPr>
              <a:t> </a:t>
            </a:r>
            <a:r>
              <a:rPr lang="zh-CN" altLang="en-US" sz="2400">
                <a:solidFill>
                  <a:schemeClr val="folHlink"/>
                </a:solidFill>
              </a:rPr>
              <a:t>行为金融</a:t>
            </a:r>
            <a:r>
              <a:rPr lang="en-US" altLang="zh-CN" sz="2400">
                <a:solidFill>
                  <a:schemeClr val="folHlink"/>
                </a:solidFill>
              </a:rPr>
              <a:t>—— </a:t>
            </a:r>
            <a:r>
              <a:rPr lang="zh-CN" altLang="en-US" sz="2400">
                <a:solidFill>
                  <a:schemeClr val="folHlink"/>
                </a:solidFill>
              </a:rPr>
              <a:t>一种基于人性化的观点</a:t>
            </a:r>
            <a:endParaRPr lang="zh-CN" altLang="en-US" sz="2400">
              <a:solidFill>
                <a:srgbClr val="6600CC"/>
              </a:solidFill>
            </a:endParaRP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descr="草皮"/>
          <p:cNvSpPr txBox="1">
            <a:spLocks noChangeArrowheads="1"/>
          </p:cNvSpPr>
          <p:nvPr/>
        </p:nvSpPr>
        <p:spPr bwMode="auto">
          <a:xfrm>
            <a:off x="1066800" y="457200"/>
            <a:ext cx="710565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rtl="0" eaLnBrk="0" fontAlgn="base" hangingPunct="0">
              <a:spcBef>
                <a:spcPct val="0"/>
              </a:spcBef>
              <a:spcAft>
                <a:spcPct val="0"/>
              </a:spcAft>
              <a:defRPr sz="3200" b="1">
                <a:solidFill>
                  <a:schemeClr val="tx2"/>
                </a:solidFill>
                <a:latin typeface="+mj-lt"/>
                <a:ea typeface="+mj-ea"/>
                <a:cs typeface="+mj-cs"/>
              </a:defRPr>
            </a:lvl1pPr>
            <a:lvl2pPr algn="l" rtl="0" eaLnBrk="0" fontAlgn="base" hangingPunct="0">
              <a:spcBef>
                <a:spcPct val="0"/>
              </a:spcBef>
              <a:spcAft>
                <a:spcPct val="0"/>
              </a:spcAft>
              <a:defRPr sz="3200" b="1">
                <a:solidFill>
                  <a:schemeClr val="tx2"/>
                </a:solidFill>
                <a:latin typeface="Arial" pitchFamily="34" charset="0"/>
                <a:ea typeface="华文中宋" pitchFamily="2" charset="-122"/>
              </a:defRPr>
            </a:lvl2pPr>
            <a:lvl3pPr algn="l" rtl="0" eaLnBrk="0" fontAlgn="base" hangingPunct="0">
              <a:spcBef>
                <a:spcPct val="0"/>
              </a:spcBef>
              <a:spcAft>
                <a:spcPct val="0"/>
              </a:spcAft>
              <a:defRPr sz="3200" b="1">
                <a:solidFill>
                  <a:schemeClr val="tx2"/>
                </a:solidFill>
                <a:latin typeface="Arial" pitchFamily="34" charset="0"/>
                <a:ea typeface="华文中宋" pitchFamily="2" charset="-122"/>
              </a:defRPr>
            </a:lvl3pPr>
            <a:lvl4pPr algn="l" rtl="0" eaLnBrk="0" fontAlgn="base" hangingPunct="0">
              <a:spcBef>
                <a:spcPct val="0"/>
              </a:spcBef>
              <a:spcAft>
                <a:spcPct val="0"/>
              </a:spcAft>
              <a:defRPr sz="3200" b="1">
                <a:solidFill>
                  <a:schemeClr val="tx2"/>
                </a:solidFill>
                <a:latin typeface="Arial" pitchFamily="34" charset="0"/>
                <a:ea typeface="华文中宋" pitchFamily="2" charset="-122"/>
              </a:defRPr>
            </a:lvl4pPr>
            <a:lvl5pPr algn="l" rtl="0" eaLnBrk="0" fontAlgn="base" hangingPunct="0">
              <a:spcBef>
                <a:spcPct val="0"/>
              </a:spcBef>
              <a:spcAft>
                <a:spcPct val="0"/>
              </a:spcAft>
              <a:defRPr sz="3200" b="1">
                <a:solidFill>
                  <a:schemeClr val="tx2"/>
                </a:solidFill>
                <a:latin typeface="Arial" pitchFamily="34" charset="0"/>
                <a:ea typeface="华文中宋" pitchFamily="2" charset="-122"/>
              </a:defRPr>
            </a:lvl5pPr>
            <a:lvl6pPr marL="457200" algn="l" rtl="0" eaLnBrk="1" fontAlgn="base" hangingPunct="1">
              <a:spcBef>
                <a:spcPct val="0"/>
              </a:spcBef>
              <a:spcAft>
                <a:spcPct val="0"/>
              </a:spcAft>
              <a:defRPr sz="3200" b="1">
                <a:solidFill>
                  <a:schemeClr val="tx2"/>
                </a:solidFill>
                <a:latin typeface="Arial" pitchFamily="34" charset="0"/>
                <a:ea typeface="华文中宋" pitchFamily="2" charset="-122"/>
              </a:defRPr>
            </a:lvl6pPr>
            <a:lvl7pPr marL="914400" algn="l" rtl="0" eaLnBrk="1" fontAlgn="base" hangingPunct="1">
              <a:spcBef>
                <a:spcPct val="0"/>
              </a:spcBef>
              <a:spcAft>
                <a:spcPct val="0"/>
              </a:spcAft>
              <a:defRPr sz="3200" b="1">
                <a:solidFill>
                  <a:schemeClr val="tx2"/>
                </a:solidFill>
                <a:latin typeface="Arial" pitchFamily="34" charset="0"/>
                <a:ea typeface="华文中宋" pitchFamily="2" charset="-122"/>
              </a:defRPr>
            </a:lvl7pPr>
            <a:lvl8pPr marL="1371600" algn="l" rtl="0" eaLnBrk="1" fontAlgn="base" hangingPunct="1">
              <a:spcBef>
                <a:spcPct val="0"/>
              </a:spcBef>
              <a:spcAft>
                <a:spcPct val="0"/>
              </a:spcAft>
              <a:defRPr sz="3200" b="1">
                <a:solidFill>
                  <a:schemeClr val="tx2"/>
                </a:solidFill>
                <a:latin typeface="Arial" pitchFamily="34" charset="0"/>
                <a:ea typeface="华文中宋" pitchFamily="2" charset="-122"/>
              </a:defRPr>
            </a:lvl8pPr>
            <a:lvl9pPr marL="1828800" algn="l" rtl="0" eaLnBrk="1" fontAlgn="base" hangingPunct="1">
              <a:spcBef>
                <a:spcPct val="0"/>
              </a:spcBef>
              <a:spcAft>
                <a:spcPct val="0"/>
              </a:spcAft>
              <a:defRPr sz="3200" b="1">
                <a:solidFill>
                  <a:schemeClr val="tx2"/>
                </a:solidFill>
                <a:latin typeface="Arial" pitchFamily="34" charset="0"/>
                <a:ea typeface="华文中宋" pitchFamily="2" charset="-122"/>
              </a:defRPr>
            </a:lvl9pPr>
          </a:lstStyle>
          <a:p>
            <a:pPr eaLnBrk="1" hangingPunct="1">
              <a:defRPr/>
            </a:pPr>
            <a:r>
              <a:rPr lang="zh-CN" altLang="en-US" dirty="0" smtClean="0">
                <a:effectLst>
                  <a:outerShdw blurRad="38100" dist="38100" dir="2700000" algn="tl">
                    <a:srgbClr val="C0C0C0"/>
                  </a:outerShdw>
                </a:effectLst>
              </a:rPr>
              <a:t>第四节  对股票投资价值的重新思考</a:t>
            </a:r>
            <a:endParaRPr lang="zh-CN" altLang="en-US" dirty="0">
              <a:effectLst>
                <a:outerShdw blurRad="38100" dist="38100" dir="2700000" algn="tl">
                  <a:srgbClr val="C0C0C0"/>
                </a:outerShdw>
              </a:effectLst>
            </a:endParaRPr>
          </a:p>
        </p:txBody>
      </p:sp>
      <p:sp>
        <p:nvSpPr>
          <p:cNvPr id="82947" name="TextBox 1"/>
          <p:cNvSpPr txBox="1">
            <a:spLocks noChangeArrowheads="1"/>
          </p:cNvSpPr>
          <p:nvPr/>
        </p:nvSpPr>
        <p:spPr bwMode="auto">
          <a:xfrm>
            <a:off x="966788" y="1052513"/>
            <a:ext cx="7969250" cy="563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lnSpc>
                <a:spcPct val="150000"/>
              </a:lnSpc>
            </a:pPr>
            <a:r>
              <a:rPr lang="en-US" altLang="zh-CN" sz="2400"/>
              <a:t>    </a:t>
            </a:r>
            <a:r>
              <a:rPr lang="zh-CN" altLang="zh-CN" sz="2400"/>
              <a:t>为了克服</a:t>
            </a:r>
            <a:r>
              <a:rPr lang="en-US" altLang="zh-CN" sz="2400"/>
              <a:t>EMH</a:t>
            </a:r>
            <a:r>
              <a:rPr lang="zh-CN" altLang="zh-CN" sz="2400"/>
              <a:t>理论上的局限性，是将心理学理论与经验纳入金融学的研究的确是一种新的研究范式，并且沿着这一路线，行为金融学已经取得了重大的进展，行为金融学家托维斯基（</a:t>
            </a:r>
            <a:r>
              <a:rPr lang="en-US" altLang="zh-CN" sz="2400"/>
              <a:t>Tversky</a:t>
            </a:r>
            <a:r>
              <a:rPr lang="zh-CN" altLang="zh-CN" sz="2400"/>
              <a:t>）和凯尼曼（</a:t>
            </a:r>
            <a:r>
              <a:rPr lang="en-US" altLang="zh-CN" sz="2400"/>
              <a:t>Kahneman</a:t>
            </a:r>
            <a:r>
              <a:rPr lang="zh-CN" altLang="zh-CN" sz="2400"/>
              <a:t>）因其提出的前景理论（</a:t>
            </a:r>
            <a:r>
              <a:rPr lang="en-US" altLang="zh-CN" sz="2400"/>
              <a:t>prospect theory</a:t>
            </a:r>
            <a:r>
              <a:rPr lang="zh-CN" altLang="zh-CN" sz="2400"/>
              <a:t>）对行为金融学的巨大贡献而荣获</a:t>
            </a:r>
            <a:r>
              <a:rPr lang="en-US" altLang="zh-CN" sz="2400"/>
              <a:t>2002</a:t>
            </a:r>
            <a:r>
              <a:rPr lang="zh-CN" altLang="zh-CN" sz="2400"/>
              <a:t>年诺贝尔经济学奖。</a:t>
            </a:r>
            <a:endParaRPr lang="en-US" altLang="zh-CN" sz="2400"/>
          </a:p>
          <a:p>
            <a:pPr algn="l">
              <a:lnSpc>
                <a:spcPct val="150000"/>
              </a:lnSpc>
            </a:pPr>
            <a:r>
              <a:rPr lang="en-US" altLang="zh-CN" sz="2400"/>
              <a:t>    </a:t>
            </a:r>
            <a:r>
              <a:rPr lang="zh-CN" altLang="zh-CN" sz="2400"/>
              <a:t>噪声交易模型是基于心理学实验，承认噪声交易或非理性交易对价格产生系统影响的基础上形成的，这一定价模型不仅实现了对内在价值理论、</a:t>
            </a:r>
            <a:r>
              <a:rPr lang="en-US" altLang="zh-CN" sz="2400"/>
              <a:t>EMH</a:t>
            </a:r>
            <a:r>
              <a:rPr lang="zh-CN" altLang="zh-CN" sz="2400"/>
              <a:t>理论的包容，而且还为金融中的“异象”提供了一种较合理的理论解释。</a:t>
            </a:r>
            <a:endParaRPr lang="zh-CN" altLang="en-US" sz="2400"/>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descr="草皮"/>
          <p:cNvSpPr txBox="1">
            <a:spLocks noChangeArrowheads="1"/>
          </p:cNvSpPr>
          <p:nvPr/>
        </p:nvSpPr>
        <p:spPr bwMode="auto">
          <a:xfrm>
            <a:off x="1066800" y="457200"/>
            <a:ext cx="710565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rtl="0" eaLnBrk="0" fontAlgn="base" hangingPunct="0">
              <a:spcBef>
                <a:spcPct val="0"/>
              </a:spcBef>
              <a:spcAft>
                <a:spcPct val="0"/>
              </a:spcAft>
              <a:defRPr sz="3200" b="1">
                <a:solidFill>
                  <a:schemeClr val="tx2"/>
                </a:solidFill>
                <a:latin typeface="+mj-lt"/>
                <a:ea typeface="+mj-ea"/>
                <a:cs typeface="+mj-cs"/>
              </a:defRPr>
            </a:lvl1pPr>
            <a:lvl2pPr algn="l" rtl="0" eaLnBrk="0" fontAlgn="base" hangingPunct="0">
              <a:spcBef>
                <a:spcPct val="0"/>
              </a:spcBef>
              <a:spcAft>
                <a:spcPct val="0"/>
              </a:spcAft>
              <a:defRPr sz="3200" b="1">
                <a:solidFill>
                  <a:schemeClr val="tx2"/>
                </a:solidFill>
                <a:latin typeface="Arial" pitchFamily="34" charset="0"/>
                <a:ea typeface="华文中宋" pitchFamily="2" charset="-122"/>
              </a:defRPr>
            </a:lvl2pPr>
            <a:lvl3pPr algn="l" rtl="0" eaLnBrk="0" fontAlgn="base" hangingPunct="0">
              <a:spcBef>
                <a:spcPct val="0"/>
              </a:spcBef>
              <a:spcAft>
                <a:spcPct val="0"/>
              </a:spcAft>
              <a:defRPr sz="3200" b="1">
                <a:solidFill>
                  <a:schemeClr val="tx2"/>
                </a:solidFill>
                <a:latin typeface="Arial" pitchFamily="34" charset="0"/>
                <a:ea typeface="华文中宋" pitchFamily="2" charset="-122"/>
              </a:defRPr>
            </a:lvl3pPr>
            <a:lvl4pPr algn="l" rtl="0" eaLnBrk="0" fontAlgn="base" hangingPunct="0">
              <a:spcBef>
                <a:spcPct val="0"/>
              </a:spcBef>
              <a:spcAft>
                <a:spcPct val="0"/>
              </a:spcAft>
              <a:defRPr sz="3200" b="1">
                <a:solidFill>
                  <a:schemeClr val="tx2"/>
                </a:solidFill>
                <a:latin typeface="Arial" pitchFamily="34" charset="0"/>
                <a:ea typeface="华文中宋" pitchFamily="2" charset="-122"/>
              </a:defRPr>
            </a:lvl4pPr>
            <a:lvl5pPr algn="l" rtl="0" eaLnBrk="0" fontAlgn="base" hangingPunct="0">
              <a:spcBef>
                <a:spcPct val="0"/>
              </a:spcBef>
              <a:spcAft>
                <a:spcPct val="0"/>
              </a:spcAft>
              <a:defRPr sz="3200" b="1">
                <a:solidFill>
                  <a:schemeClr val="tx2"/>
                </a:solidFill>
                <a:latin typeface="Arial" pitchFamily="34" charset="0"/>
                <a:ea typeface="华文中宋" pitchFamily="2" charset="-122"/>
              </a:defRPr>
            </a:lvl5pPr>
            <a:lvl6pPr marL="457200" algn="l" rtl="0" eaLnBrk="1" fontAlgn="base" hangingPunct="1">
              <a:spcBef>
                <a:spcPct val="0"/>
              </a:spcBef>
              <a:spcAft>
                <a:spcPct val="0"/>
              </a:spcAft>
              <a:defRPr sz="3200" b="1">
                <a:solidFill>
                  <a:schemeClr val="tx2"/>
                </a:solidFill>
                <a:latin typeface="Arial" pitchFamily="34" charset="0"/>
                <a:ea typeface="华文中宋" pitchFamily="2" charset="-122"/>
              </a:defRPr>
            </a:lvl6pPr>
            <a:lvl7pPr marL="914400" algn="l" rtl="0" eaLnBrk="1" fontAlgn="base" hangingPunct="1">
              <a:spcBef>
                <a:spcPct val="0"/>
              </a:spcBef>
              <a:spcAft>
                <a:spcPct val="0"/>
              </a:spcAft>
              <a:defRPr sz="3200" b="1">
                <a:solidFill>
                  <a:schemeClr val="tx2"/>
                </a:solidFill>
                <a:latin typeface="Arial" pitchFamily="34" charset="0"/>
                <a:ea typeface="华文中宋" pitchFamily="2" charset="-122"/>
              </a:defRPr>
            </a:lvl7pPr>
            <a:lvl8pPr marL="1371600" algn="l" rtl="0" eaLnBrk="1" fontAlgn="base" hangingPunct="1">
              <a:spcBef>
                <a:spcPct val="0"/>
              </a:spcBef>
              <a:spcAft>
                <a:spcPct val="0"/>
              </a:spcAft>
              <a:defRPr sz="3200" b="1">
                <a:solidFill>
                  <a:schemeClr val="tx2"/>
                </a:solidFill>
                <a:latin typeface="Arial" pitchFamily="34" charset="0"/>
                <a:ea typeface="华文中宋" pitchFamily="2" charset="-122"/>
              </a:defRPr>
            </a:lvl8pPr>
            <a:lvl9pPr marL="1828800" algn="l" rtl="0" eaLnBrk="1" fontAlgn="base" hangingPunct="1">
              <a:spcBef>
                <a:spcPct val="0"/>
              </a:spcBef>
              <a:spcAft>
                <a:spcPct val="0"/>
              </a:spcAft>
              <a:defRPr sz="3200" b="1">
                <a:solidFill>
                  <a:schemeClr val="tx2"/>
                </a:solidFill>
                <a:latin typeface="Arial" pitchFamily="34" charset="0"/>
                <a:ea typeface="华文中宋" pitchFamily="2" charset="-122"/>
              </a:defRPr>
            </a:lvl9pPr>
          </a:lstStyle>
          <a:p>
            <a:pPr eaLnBrk="1" hangingPunct="1">
              <a:defRPr/>
            </a:pPr>
            <a:r>
              <a:rPr lang="zh-CN" altLang="en-US" dirty="0" smtClean="0">
                <a:effectLst>
                  <a:outerShdw blurRad="38100" dist="38100" dir="2700000" algn="tl">
                    <a:srgbClr val="C0C0C0"/>
                  </a:outerShdw>
                </a:effectLst>
              </a:rPr>
              <a:t>第四节  对股票投资价值的重新思考</a:t>
            </a:r>
            <a:endParaRPr lang="zh-CN" altLang="en-US" dirty="0">
              <a:effectLst>
                <a:outerShdw blurRad="38100" dist="38100" dir="2700000" algn="tl">
                  <a:srgbClr val="C0C0C0"/>
                </a:outerShdw>
              </a:effectLst>
            </a:endParaRPr>
          </a:p>
        </p:txBody>
      </p:sp>
      <p:sp>
        <p:nvSpPr>
          <p:cNvPr id="83971" name="Text Box 10"/>
          <p:cNvSpPr txBox="1">
            <a:spLocks noChangeArrowheads="1"/>
          </p:cNvSpPr>
          <p:nvPr/>
        </p:nvSpPr>
        <p:spPr bwMode="auto">
          <a:xfrm>
            <a:off x="827088" y="1025525"/>
            <a:ext cx="6142037"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spcBef>
                <a:spcPct val="50000"/>
              </a:spcBef>
              <a:buClr>
                <a:schemeClr val="tx2"/>
              </a:buClr>
              <a:buFont typeface="Wingdings" pitchFamily="2" charset="2"/>
              <a:buChar char="v"/>
            </a:pPr>
            <a:r>
              <a:rPr lang="zh-CN" altLang="en-US" sz="2400">
                <a:solidFill>
                  <a:schemeClr val="folHlink"/>
                </a:solidFill>
              </a:rPr>
              <a:t> 对股票投资价值的重新思考</a:t>
            </a:r>
          </a:p>
        </p:txBody>
      </p:sp>
      <p:sp>
        <p:nvSpPr>
          <p:cNvPr id="83972" name="TextBox 2"/>
          <p:cNvSpPr txBox="1">
            <a:spLocks noChangeArrowheads="1"/>
          </p:cNvSpPr>
          <p:nvPr/>
        </p:nvSpPr>
        <p:spPr bwMode="auto">
          <a:xfrm>
            <a:off x="1112838" y="1474788"/>
            <a:ext cx="7826375" cy="563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r>
              <a:rPr lang="en-US" altLang="zh-CN" sz="2400"/>
              <a:t>EMH</a:t>
            </a:r>
            <a:r>
              <a:rPr lang="zh-CN" altLang="zh-CN" sz="2400"/>
              <a:t>理论和行为金融学理论带给了我们在股票投资价值评价问题上的一些重要启示：</a:t>
            </a:r>
            <a:endParaRPr lang="en-US" altLang="zh-CN" sz="2400"/>
          </a:p>
          <a:p>
            <a:pPr algn="l"/>
            <a:r>
              <a:rPr lang="zh-CN" altLang="zh-CN" sz="2400"/>
              <a:t>（</a:t>
            </a:r>
            <a:r>
              <a:rPr lang="en-US" altLang="zh-CN" sz="2400"/>
              <a:t>1</a:t>
            </a:r>
            <a:r>
              <a:rPr lang="zh-CN" altLang="zh-CN" sz="2400"/>
              <a:t>）在资金运动完全依附于实体经济的情况下，内在价值理论是惟一正确的，股票市场价格不会出现对其价值的系统性偏离。然而当资金运动本身具有相对独立性时，系统性的偏离则可能出现。</a:t>
            </a:r>
            <a:endParaRPr lang="en-US" altLang="zh-CN" sz="2400"/>
          </a:p>
          <a:p>
            <a:pPr algn="l"/>
            <a:r>
              <a:rPr lang="zh-CN" altLang="zh-CN" sz="2400"/>
              <a:t>（</a:t>
            </a:r>
            <a:r>
              <a:rPr lang="en-US" altLang="zh-CN" sz="2400"/>
              <a:t>2</a:t>
            </a:r>
            <a:r>
              <a:rPr lang="zh-CN" altLang="zh-CN" sz="2400"/>
              <a:t>）一旦股价与其内在价值出现系统性偏离，说明股票投资价值除了它的内在价值外，资金的相对独立运动又赋予它市场价值。</a:t>
            </a:r>
            <a:endParaRPr lang="en-US" altLang="zh-CN" sz="2400"/>
          </a:p>
          <a:p>
            <a:pPr algn="l"/>
            <a:r>
              <a:rPr lang="zh-CN" altLang="zh-CN" sz="2400"/>
              <a:t>（</a:t>
            </a:r>
            <a:r>
              <a:rPr lang="en-US" altLang="zh-CN" sz="2400"/>
              <a:t>3</a:t>
            </a:r>
            <a:r>
              <a:rPr lang="zh-CN" altLang="zh-CN" sz="2400"/>
              <a:t>）</a:t>
            </a:r>
            <a:r>
              <a:rPr lang="en-US" altLang="zh-CN" sz="2400"/>
              <a:t>EMH</a:t>
            </a:r>
            <a:r>
              <a:rPr lang="zh-CN" altLang="zh-CN" sz="2400"/>
              <a:t>理论似乎承认这种偏离，但它认为这种偏离是市场整体性的偏离，市场内不存在套利的机会；行为金融学理论自然也承认这种偏离，因为它建立的基础就是交易者对市场信号的心理反应不一致，且这种不一致具有系统性特征，套利的有限性可能使市场内并不存在稳定的均衡状态</a:t>
            </a:r>
            <a:endParaRPr lang="zh-CN" altLang="en-US" sz="2400"/>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descr="草皮"/>
          <p:cNvSpPr txBox="1">
            <a:spLocks noChangeArrowheads="1"/>
          </p:cNvSpPr>
          <p:nvPr/>
        </p:nvSpPr>
        <p:spPr bwMode="auto">
          <a:xfrm>
            <a:off x="1066800" y="457200"/>
            <a:ext cx="710565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rtl="0" eaLnBrk="0" fontAlgn="base" hangingPunct="0">
              <a:spcBef>
                <a:spcPct val="0"/>
              </a:spcBef>
              <a:spcAft>
                <a:spcPct val="0"/>
              </a:spcAft>
              <a:defRPr sz="3200" b="1">
                <a:solidFill>
                  <a:schemeClr val="tx2"/>
                </a:solidFill>
                <a:latin typeface="+mj-lt"/>
                <a:ea typeface="+mj-ea"/>
                <a:cs typeface="+mj-cs"/>
              </a:defRPr>
            </a:lvl1pPr>
            <a:lvl2pPr algn="l" rtl="0" eaLnBrk="0" fontAlgn="base" hangingPunct="0">
              <a:spcBef>
                <a:spcPct val="0"/>
              </a:spcBef>
              <a:spcAft>
                <a:spcPct val="0"/>
              </a:spcAft>
              <a:defRPr sz="3200" b="1">
                <a:solidFill>
                  <a:schemeClr val="tx2"/>
                </a:solidFill>
                <a:latin typeface="Arial" pitchFamily="34" charset="0"/>
                <a:ea typeface="华文中宋" pitchFamily="2" charset="-122"/>
              </a:defRPr>
            </a:lvl2pPr>
            <a:lvl3pPr algn="l" rtl="0" eaLnBrk="0" fontAlgn="base" hangingPunct="0">
              <a:spcBef>
                <a:spcPct val="0"/>
              </a:spcBef>
              <a:spcAft>
                <a:spcPct val="0"/>
              </a:spcAft>
              <a:defRPr sz="3200" b="1">
                <a:solidFill>
                  <a:schemeClr val="tx2"/>
                </a:solidFill>
                <a:latin typeface="Arial" pitchFamily="34" charset="0"/>
                <a:ea typeface="华文中宋" pitchFamily="2" charset="-122"/>
              </a:defRPr>
            </a:lvl3pPr>
            <a:lvl4pPr algn="l" rtl="0" eaLnBrk="0" fontAlgn="base" hangingPunct="0">
              <a:spcBef>
                <a:spcPct val="0"/>
              </a:spcBef>
              <a:spcAft>
                <a:spcPct val="0"/>
              </a:spcAft>
              <a:defRPr sz="3200" b="1">
                <a:solidFill>
                  <a:schemeClr val="tx2"/>
                </a:solidFill>
                <a:latin typeface="Arial" pitchFamily="34" charset="0"/>
                <a:ea typeface="华文中宋" pitchFamily="2" charset="-122"/>
              </a:defRPr>
            </a:lvl4pPr>
            <a:lvl5pPr algn="l" rtl="0" eaLnBrk="0" fontAlgn="base" hangingPunct="0">
              <a:spcBef>
                <a:spcPct val="0"/>
              </a:spcBef>
              <a:spcAft>
                <a:spcPct val="0"/>
              </a:spcAft>
              <a:defRPr sz="3200" b="1">
                <a:solidFill>
                  <a:schemeClr val="tx2"/>
                </a:solidFill>
                <a:latin typeface="Arial" pitchFamily="34" charset="0"/>
                <a:ea typeface="华文中宋" pitchFamily="2" charset="-122"/>
              </a:defRPr>
            </a:lvl5pPr>
            <a:lvl6pPr marL="457200" algn="l" rtl="0" eaLnBrk="1" fontAlgn="base" hangingPunct="1">
              <a:spcBef>
                <a:spcPct val="0"/>
              </a:spcBef>
              <a:spcAft>
                <a:spcPct val="0"/>
              </a:spcAft>
              <a:defRPr sz="3200" b="1">
                <a:solidFill>
                  <a:schemeClr val="tx2"/>
                </a:solidFill>
                <a:latin typeface="Arial" pitchFamily="34" charset="0"/>
                <a:ea typeface="华文中宋" pitchFamily="2" charset="-122"/>
              </a:defRPr>
            </a:lvl6pPr>
            <a:lvl7pPr marL="914400" algn="l" rtl="0" eaLnBrk="1" fontAlgn="base" hangingPunct="1">
              <a:spcBef>
                <a:spcPct val="0"/>
              </a:spcBef>
              <a:spcAft>
                <a:spcPct val="0"/>
              </a:spcAft>
              <a:defRPr sz="3200" b="1">
                <a:solidFill>
                  <a:schemeClr val="tx2"/>
                </a:solidFill>
                <a:latin typeface="Arial" pitchFamily="34" charset="0"/>
                <a:ea typeface="华文中宋" pitchFamily="2" charset="-122"/>
              </a:defRPr>
            </a:lvl7pPr>
            <a:lvl8pPr marL="1371600" algn="l" rtl="0" eaLnBrk="1" fontAlgn="base" hangingPunct="1">
              <a:spcBef>
                <a:spcPct val="0"/>
              </a:spcBef>
              <a:spcAft>
                <a:spcPct val="0"/>
              </a:spcAft>
              <a:defRPr sz="3200" b="1">
                <a:solidFill>
                  <a:schemeClr val="tx2"/>
                </a:solidFill>
                <a:latin typeface="Arial" pitchFamily="34" charset="0"/>
                <a:ea typeface="华文中宋" pitchFamily="2" charset="-122"/>
              </a:defRPr>
            </a:lvl8pPr>
            <a:lvl9pPr marL="1828800" algn="l" rtl="0" eaLnBrk="1" fontAlgn="base" hangingPunct="1">
              <a:spcBef>
                <a:spcPct val="0"/>
              </a:spcBef>
              <a:spcAft>
                <a:spcPct val="0"/>
              </a:spcAft>
              <a:defRPr sz="3200" b="1">
                <a:solidFill>
                  <a:schemeClr val="tx2"/>
                </a:solidFill>
                <a:latin typeface="Arial" pitchFamily="34" charset="0"/>
                <a:ea typeface="华文中宋" pitchFamily="2" charset="-122"/>
              </a:defRPr>
            </a:lvl9pPr>
          </a:lstStyle>
          <a:p>
            <a:pPr eaLnBrk="1" hangingPunct="1">
              <a:defRPr/>
            </a:pPr>
            <a:r>
              <a:rPr lang="zh-CN" altLang="en-US" dirty="0" smtClean="0">
                <a:effectLst>
                  <a:outerShdw blurRad="38100" dist="38100" dir="2700000" algn="tl">
                    <a:srgbClr val="C0C0C0"/>
                  </a:outerShdw>
                </a:effectLst>
              </a:rPr>
              <a:t>第四节  对股票投资价值的重新思考</a:t>
            </a:r>
            <a:endParaRPr lang="zh-CN" altLang="en-US" dirty="0">
              <a:effectLst>
                <a:outerShdw blurRad="38100" dist="38100" dir="2700000" algn="tl">
                  <a:srgbClr val="C0C0C0"/>
                </a:outerShdw>
              </a:effectLst>
            </a:endParaRPr>
          </a:p>
        </p:txBody>
      </p:sp>
      <p:sp>
        <p:nvSpPr>
          <p:cNvPr id="2" name="TextBox 1"/>
          <p:cNvSpPr txBox="1">
            <a:spLocks noRot="1" noChangeAspect="1" noMove="1" noResize="1" noEditPoints="1" noAdjustHandles="1" noChangeArrowheads="1" noChangeShapeType="1" noTextEdit="1"/>
          </p:cNvSpPr>
          <p:nvPr/>
        </p:nvSpPr>
        <p:spPr>
          <a:xfrm>
            <a:off x="993486" y="1196752"/>
            <a:ext cx="7610962" cy="5675143"/>
          </a:xfrm>
          <a:prstGeom prst="rect">
            <a:avLst/>
          </a:prstGeom>
          <a:blipFill rotWithShape="1">
            <a:blip r:embed="rId2"/>
            <a:stretch>
              <a:fillRect l="-1282" t="-7411"/>
            </a:stretch>
          </a:blipFill>
        </p:spPr>
        <p:txBody>
          <a:bodyPr/>
          <a:lstStyle/>
          <a:p>
            <a:r>
              <a:rPr lang="zh-CN" altLang="en-US">
                <a:noFill/>
              </a:rPr>
              <a:t>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4"/>
          <p:cNvSpPr txBox="1">
            <a:spLocks noChangeArrowheads="1"/>
          </p:cNvSpPr>
          <p:nvPr/>
        </p:nvSpPr>
        <p:spPr bwMode="auto">
          <a:xfrm>
            <a:off x="990600" y="1412875"/>
            <a:ext cx="7543800" cy="3341688"/>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just">
              <a:lnSpc>
                <a:spcPct val="140000"/>
              </a:lnSpc>
              <a:spcBef>
                <a:spcPct val="50000"/>
              </a:spcBef>
              <a:buClr>
                <a:srgbClr val="6600CC"/>
              </a:buClr>
              <a:buFont typeface="Wingdings" pitchFamily="2" charset="2"/>
              <a:buChar char="Ø"/>
            </a:pPr>
            <a:r>
              <a:rPr lang="zh-CN" altLang="en-US" sz="2400" b="1">
                <a:latin typeface="Times New Roman" pitchFamily="18" charset="0"/>
              </a:rPr>
              <a:t>普通股</a:t>
            </a:r>
            <a:r>
              <a:rPr lang="zh-CN" altLang="en-GB" sz="2400" b="1">
                <a:latin typeface="Times New Roman" pitchFamily="18" charset="0"/>
              </a:rPr>
              <a:t>（</a:t>
            </a:r>
            <a:r>
              <a:rPr lang="en-US" altLang="zh-CN" sz="2400" b="1"/>
              <a:t>Common Stock</a:t>
            </a:r>
            <a:r>
              <a:rPr lang="en-GB" altLang="zh-CN" sz="2400" b="1">
                <a:latin typeface="Times New Roman" pitchFamily="18" charset="0"/>
              </a:rPr>
              <a:t>）</a:t>
            </a:r>
          </a:p>
          <a:p>
            <a:pPr algn="just">
              <a:lnSpc>
                <a:spcPct val="140000"/>
              </a:lnSpc>
              <a:spcBef>
                <a:spcPct val="50000"/>
              </a:spcBef>
            </a:pPr>
            <a:r>
              <a:rPr lang="zh-CN" altLang="en-US" sz="2400">
                <a:latin typeface="Times New Roman" pitchFamily="18" charset="0"/>
              </a:rPr>
              <a:t>     指证券交易所上市交易的股票，它是在优先股要求权得到满足之后才参与公司利润和资产的分配的股票合同，它代表着最终的剩余索取权，股息收益上不封顶、下不保底，每一阶段红利数额也不确定。普通股股息收益及价格主要取决于公司的经营状况及红利分配政策。</a:t>
            </a:r>
            <a:endParaRPr lang="zh-CN" altLang="en-US" sz="2400"/>
          </a:p>
        </p:txBody>
      </p:sp>
      <p:sp>
        <p:nvSpPr>
          <p:cNvPr id="557061" name="Rectangle 5"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latin typeface="宋体" pitchFamily="2" charset="-122"/>
              </a:rPr>
              <a:t>第一节  股票及股票市场</a:t>
            </a:r>
            <a:r>
              <a:rPr lang="zh-CN" altLang="en-US" dirty="0"/>
              <a:t> </a:t>
            </a: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descr="草皮"/>
          <p:cNvSpPr txBox="1">
            <a:spLocks noChangeArrowheads="1"/>
          </p:cNvSpPr>
          <p:nvPr/>
        </p:nvSpPr>
        <p:spPr bwMode="auto">
          <a:xfrm>
            <a:off x="1066800" y="457200"/>
            <a:ext cx="710565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rtl="0" eaLnBrk="0" fontAlgn="base" hangingPunct="0">
              <a:spcBef>
                <a:spcPct val="0"/>
              </a:spcBef>
              <a:spcAft>
                <a:spcPct val="0"/>
              </a:spcAft>
              <a:defRPr sz="3200" b="1">
                <a:solidFill>
                  <a:schemeClr val="tx2"/>
                </a:solidFill>
                <a:latin typeface="+mj-lt"/>
                <a:ea typeface="+mj-ea"/>
                <a:cs typeface="+mj-cs"/>
              </a:defRPr>
            </a:lvl1pPr>
            <a:lvl2pPr algn="l" rtl="0" eaLnBrk="0" fontAlgn="base" hangingPunct="0">
              <a:spcBef>
                <a:spcPct val="0"/>
              </a:spcBef>
              <a:spcAft>
                <a:spcPct val="0"/>
              </a:spcAft>
              <a:defRPr sz="3200" b="1">
                <a:solidFill>
                  <a:schemeClr val="tx2"/>
                </a:solidFill>
                <a:latin typeface="Arial" pitchFamily="34" charset="0"/>
                <a:ea typeface="华文中宋" pitchFamily="2" charset="-122"/>
              </a:defRPr>
            </a:lvl2pPr>
            <a:lvl3pPr algn="l" rtl="0" eaLnBrk="0" fontAlgn="base" hangingPunct="0">
              <a:spcBef>
                <a:spcPct val="0"/>
              </a:spcBef>
              <a:spcAft>
                <a:spcPct val="0"/>
              </a:spcAft>
              <a:defRPr sz="3200" b="1">
                <a:solidFill>
                  <a:schemeClr val="tx2"/>
                </a:solidFill>
                <a:latin typeface="Arial" pitchFamily="34" charset="0"/>
                <a:ea typeface="华文中宋" pitchFamily="2" charset="-122"/>
              </a:defRPr>
            </a:lvl3pPr>
            <a:lvl4pPr algn="l" rtl="0" eaLnBrk="0" fontAlgn="base" hangingPunct="0">
              <a:spcBef>
                <a:spcPct val="0"/>
              </a:spcBef>
              <a:spcAft>
                <a:spcPct val="0"/>
              </a:spcAft>
              <a:defRPr sz="3200" b="1">
                <a:solidFill>
                  <a:schemeClr val="tx2"/>
                </a:solidFill>
                <a:latin typeface="Arial" pitchFamily="34" charset="0"/>
                <a:ea typeface="华文中宋" pitchFamily="2" charset="-122"/>
              </a:defRPr>
            </a:lvl4pPr>
            <a:lvl5pPr algn="l" rtl="0" eaLnBrk="0" fontAlgn="base" hangingPunct="0">
              <a:spcBef>
                <a:spcPct val="0"/>
              </a:spcBef>
              <a:spcAft>
                <a:spcPct val="0"/>
              </a:spcAft>
              <a:defRPr sz="3200" b="1">
                <a:solidFill>
                  <a:schemeClr val="tx2"/>
                </a:solidFill>
                <a:latin typeface="Arial" pitchFamily="34" charset="0"/>
                <a:ea typeface="华文中宋" pitchFamily="2" charset="-122"/>
              </a:defRPr>
            </a:lvl5pPr>
            <a:lvl6pPr marL="457200" algn="l" rtl="0" eaLnBrk="1" fontAlgn="base" hangingPunct="1">
              <a:spcBef>
                <a:spcPct val="0"/>
              </a:spcBef>
              <a:spcAft>
                <a:spcPct val="0"/>
              </a:spcAft>
              <a:defRPr sz="3200" b="1">
                <a:solidFill>
                  <a:schemeClr val="tx2"/>
                </a:solidFill>
                <a:latin typeface="Arial" pitchFamily="34" charset="0"/>
                <a:ea typeface="华文中宋" pitchFamily="2" charset="-122"/>
              </a:defRPr>
            </a:lvl6pPr>
            <a:lvl7pPr marL="914400" algn="l" rtl="0" eaLnBrk="1" fontAlgn="base" hangingPunct="1">
              <a:spcBef>
                <a:spcPct val="0"/>
              </a:spcBef>
              <a:spcAft>
                <a:spcPct val="0"/>
              </a:spcAft>
              <a:defRPr sz="3200" b="1">
                <a:solidFill>
                  <a:schemeClr val="tx2"/>
                </a:solidFill>
                <a:latin typeface="Arial" pitchFamily="34" charset="0"/>
                <a:ea typeface="华文中宋" pitchFamily="2" charset="-122"/>
              </a:defRPr>
            </a:lvl7pPr>
            <a:lvl8pPr marL="1371600" algn="l" rtl="0" eaLnBrk="1" fontAlgn="base" hangingPunct="1">
              <a:spcBef>
                <a:spcPct val="0"/>
              </a:spcBef>
              <a:spcAft>
                <a:spcPct val="0"/>
              </a:spcAft>
              <a:defRPr sz="3200" b="1">
                <a:solidFill>
                  <a:schemeClr val="tx2"/>
                </a:solidFill>
                <a:latin typeface="Arial" pitchFamily="34" charset="0"/>
                <a:ea typeface="华文中宋" pitchFamily="2" charset="-122"/>
              </a:defRPr>
            </a:lvl8pPr>
            <a:lvl9pPr marL="1828800" algn="l" rtl="0" eaLnBrk="1" fontAlgn="base" hangingPunct="1">
              <a:spcBef>
                <a:spcPct val="0"/>
              </a:spcBef>
              <a:spcAft>
                <a:spcPct val="0"/>
              </a:spcAft>
              <a:defRPr sz="3200" b="1">
                <a:solidFill>
                  <a:schemeClr val="tx2"/>
                </a:solidFill>
                <a:latin typeface="Arial" pitchFamily="34" charset="0"/>
                <a:ea typeface="华文中宋" pitchFamily="2" charset="-122"/>
              </a:defRPr>
            </a:lvl9pPr>
          </a:lstStyle>
          <a:p>
            <a:pPr eaLnBrk="1" hangingPunct="1">
              <a:defRPr/>
            </a:pPr>
            <a:r>
              <a:rPr lang="zh-CN" altLang="en-US" dirty="0" smtClean="0">
                <a:effectLst>
                  <a:outerShdw blurRad="38100" dist="38100" dir="2700000" algn="tl">
                    <a:srgbClr val="C0C0C0"/>
                  </a:outerShdw>
                </a:effectLst>
              </a:rPr>
              <a:t>第四节  对股票投资价值的重新思考</a:t>
            </a:r>
            <a:endParaRPr lang="zh-CN" altLang="en-US" dirty="0">
              <a:effectLst>
                <a:outerShdw blurRad="38100" dist="38100" dir="2700000" algn="tl">
                  <a:srgbClr val="C0C0C0"/>
                </a:outerShdw>
              </a:effectLst>
            </a:endParaRPr>
          </a:p>
        </p:txBody>
      </p:sp>
      <p:sp>
        <p:nvSpPr>
          <p:cNvPr id="2" name="TextBox 1"/>
          <p:cNvSpPr txBox="1">
            <a:spLocks noRot="1" noChangeAspect="1" noMove="1" noResize="1" noEditPoints="1" noAdjustHandles="1" noChangeArrowheads="1" noChangeShapeType="1" noTextEdit="1"/>
          </p:cNvSpPr>
          <p:nvPr/>
        </p:nvSpPr>
        <p:spPr>
          <a:xfrm>
            <a:off x="827584" y="1052736"/>
            <a:ext cx="8077200" cy="5170646"/>
          </a:xfrm>
          <a:prstGeom prst="rect">
            <a:avLst/>
          </a:prstGeom>
          <a:blipFill rotWithShape="1">
            <a:blip r:embed="rId2"/>
            <a:stretch>
              <a:fillRect l="-830" t="-7075" r="-755"/>
            </a:stretch>
          </a:blipFill>
        </p:spPr>
        <p:txBody>
          <a:bodyPr/>
          <a:lstStyle/>
          <a:p>
            <a:r>
              <a:rPr lang="zh-CN" altLang="en-US">
                <a:noFill/>
              </a:rPr>
              <a:t> </a:t>
            </a: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descr="草皮"/>
          <p:cNvSpPr txBox="1">
            <a:spLocks noChangeArrowheads="1"/>
          </p:cNvSpPr>
          <p:nvPr/>
        </p:nvSpPr>
        <p:spPr bwMode="auto">
          <a:xfrm>
            <a:off x="1066800" y="457200"/>
            <a:ext cx="710565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rtl="0" eaLnBrk="0" fontAlgn="base" hangingPunct="0">
              <a:spcBef>
                <a:spcPct val="0"/>
              </a:spcBef>
              <a:spcAft>
                <a:spcPct val="0"/>
              </a:spcAft>
              <a:defRPr sz="3200" b="1">
                <a:solidFill>
                  <a:schemeClr val="tx2"/>
                </a:solidFill>
                <a:latin typeface="+mj-lt"/>
                <a:ea typeface="+mj-ea"/>
                <a:cs typeface="+mj-cs"/>
              </a:defRPr>
            </a:lvl1pPr>
            <a:lvl2pPr algn="l" rtl="0" eaLnBrk="0" fontAlgn="base" hangingPunct="0">
              <a:spcBef>
                <a:spcPct val="0"/>
              </a:spcBef>
              <a:spcAft>
                <a:spcPct val="0"/>
              </a:spcAft>
              <a:defRPr sz="3200" b="1">
                <a:solidFill>
                  <a:schemeClr val="tx2"/>
                </a:solidFill>
                <a:latin typeface="Arial" pitchFamily="34" charset="0"/>
                <a:ea typeface="华文中宋" pitchFamily="2" charset="-122"/>
              </a:defRPr>
            </a:lvl2pPr>
            <a:lvl3pPr algn="l" rtl="0" eaLnBrk="0" fontAlgn="base" hangingPunct="0">
              <a:spcBef>
                <a:spcPct val="0"/>
              </a:spcBef>
              <a:spcAft>
                <a:spcPct val="0"/>
              </a:spcAft>
              <a:defRPr sz="3200" b="1">
                <a:solidFill>
                  <a:schemeClr val="tx2"/>
                </a:solidFill>
                <a:latin typeface="Arial" pitchFamily="34" charset="0"/>
                <a:ea typeface="华文中宋" pitchFamily="2" charset="-122"/>
              </a:defRPr>
            </a:lvl3pPr>
            <a:lvl4pPr algn="l" rtl="0" eaLnBrk="0" fontAlgn="base" hangingPunct="0">
              <a:spcBef>
                <a:spcPct val="0"/>
              </a:spcBef>
              <a:spcAft>
                <a:spcPct val="0"/>
              </a:spcAft>
              <a:defRPr sz="3200" b="1">
                <a:solidFill>
                  <a:schemeClr val="tx2"/>
                </a:solidFill>
                <a:latin typeface="Arial" pitchFamily="34" charset="0"/>
                <a:ea typeface="华文中宋" pitchFamily="2" charset="-122"/>
              </a:defRPr>
            </a:lvl4pPr>
            <a:lvl5pPr algn="l" rtl="0" eaLnBrk="0" fontAlgn="base" hangingPunct="0">
              <a:spcBef>
                <a:spcPct val="0"/>
              </a:spcBef>
              <a:spcAft>
                <a:spcPct val="0"/>
              </a:spcAft>
              <a:defRPr sz="3200" b="1">
                <a:solidFill>
                  <a:schemeClr val="tx2"/>
                </a:solidFill>
                <a:latin typeface="Arial" pitchFamily="34" charset="0"/>
                <a:ea typeface="华文中宋" pitchFamily="2" charset="-122"/>
              </a:defRPr>
            </a:lvl5pPr>
            <a:lvl6pPr marL="457200" algn="l" rtl="0" eaLnBrk="1" fontAlgn="base" hangingPunct="1">
              <a:spcBef>
                <a:spcPct val="0"/>
              </a:spcBef>
              <a:spcAft>
                <a:spcPct val="0"/>
              </a:spcAft>
              <a:defRPr sz="3200" b="1">
                <a:solidFill>
                  <a:schemeClr val="tx2"/>
                </a:solidFill>
                <a:latin typeface="Arial" pitchFamily="34" charset="0"/>
                <a:ea typeface="华文中宋" pitchFamily="2" charset="-122"/>
              </a:defRPr>
            </a:lvl6pPr>
            <a:lvl7pPr marL="914400" algn="l" rtl="0" eaLnBrk="1" fontAlgn="base" hangingPunct="1">
              <a:spcBef>
                <a:spcPct val="0"/>
              </a:spcBef>
              <a:spcAft>
                <a:spcPct val="0"/>
              </a:spcAft>
              <a:defRPr sz="3200" b="1">
                <a:solidFill>
                  <a:schemeClr val="tx2"/>
                </a:solidFill>
                <a:latin typeface="Arial" pitchFamily="34" charset="0"/>
                <a:ea typeface="华文中宋" pitchFamily="2" charset="-122"/>
              </a:defRPr>
            </a:lvl7pPr>
            <a:lvl8pPr marL="1371600" algn="l" rtl="0" eaLnBrk="1" fontAlgn="base" hangingPunct="1">
              <a:spcBef>
                <a:spcPct val="0"/>
              </a:spcBef>
              <a:spcAft>
                <a:spcPct val="0"/>
              </a:spcAft>
              <a:defRPr sz="3200" b="1">
                <a:solidFill>
                  <a:schemeClr val="tx2"/>
                </a:solidFill>
                <a:latin typeface="Arial" pitchFamily="34" charset="0"/>
                <a:ea typeface="华文中宋" pitchFamily="2" charset="-122"/>
              </a:defRPr>
            </a:lvl8pPr>
            <a:lvl9pPr marL="1828800" algn="l" rtl="0" eaLnBrk="1" fontAlgn="base" hangingPunct="1">
              <a:spcBef>
                <a:spcPct val="0"/>
              </a:spcBef>
              <a:spcAft>
                <a:spcPct val="0"/>
              </a:spcAft>
              <a:defRPr sz="3200" b="1">
                <a:solidFill>
                  <a:schemeClr val="tx2"/>
                </a:solidFill>
                <a:latin typeface="Arial" pitchFamily="34" charset="0"/>
                <a:ea typeface="华文中宋" pitchFamily="2" charset="-122"/>
              </a:defRPr>
            </a:lvl9pPr>
          </a:lstStyle>
          <a:p>
            <a:pPr eaLnBrk="1" hangingPunct="1">
              <a:defRPr/>
            </a:pPr>
            <a:r>
              <a:rPr lang="zh-CN" altLang="en-US" dirty="0" smtClean="0">
                <a:effectLst>
                  <a:outerShdw blurRad="38100" dist="38100" dir="2700000" algn="tl">
                    <a:srgbClr val="C0C0C0"/>
                  </a:outerShdw>
                </a:effectLst>
              </a:rPr>
              <a:t>第四节  对股票投资价值的重新思考</a:t>
            </a:r>
            <a:endParaRPr lang="zh-CN" altLang="en-US" dirty="0">
              <a:effectLst>
                <a:outerShdw blurRad="38100" dist="38100" dir="2700000" algn="tl">
                  <a:srgbClr val="C0C0C0"/>
                </a:outerShdw>
              </a:effectLst>
            </a:endParaRPr>
          </a:p>
        </p:txBody>
      </p:sp>
      <p:sp>
        <p:nvSpPr>
          <p:cNvPr id="2" name="TextBox 1"/>
          <p:cNvSpPr txBox="1">
            <a:spLocks noRot="1" noChangeAspect="1" noMove="1" noResize="1" noEditPoints="1" noAdjustHandles="1" noChangeArrowheads="1" noChangeShapeType="1" noTextEdit="1"/>
          </p:cNvSpPr>
          <p:nvPr/>
        </p:nvSpPr>
        <p:spPr>
          <a:xfrm>
            <a:off x="899592" y="1163794"/>
            <a:ext cx="8352928" cy="5632311"/>
          </a:xfrm>
          <a:prstGeom prst="rect">
            <a:avLst/>
          </a:prstGeom>
          <a:blipFill rotWithShape="1">
            <a:blip r:embed="rId2"/>
            <a:stretch>
              <a:fillRect l="-803" t="-541" r="-438"/>
            </a:stretch>
          </a:blipFill>
        </p:spPr>
        <p:txBody>
          <a:bodyPr/>
          <a:lstStyle/>
          <a:p>
            <a:r>
              <a:rPr lang="zh-CN" altLang="en-US">
                <a:noFill/>
              </a:rPr>
              <a:t> </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ext Box 10"/>
          <p:cNvSpPr txBox="1">
            <a:spLocks noChangeArrowheads="1"/>
          </p:cNvSpPr>
          <p:nvPr/>
        </p:nvSpPr>
        <p:spPr bwMode="auto">
          <a:xfrm>
            <a:off x="827088" y="1025525"/>
            <a:ext cx="6142037"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spcBef>
                <a:spcPct val="50000"/>
              </a:spcBef>
              <a:buClr>
                <a:schemeClr val="tx2"/>
              </a:buClr>
              <a:buFont typeface="Wingdings" pitchFamily="2" charset="2"/>
              <a:buChar char="v"/>
            </a:pPr>
            <a:r>
              <a:rPr lang="zh-CN" altLang="en-US" sz="2400">
                <a:solidFill>
                  <a:schemeClr val="folHlink"/>
                </a:solidFill>
              </a:rPr>
              <a:t> 上市公司基本价值测算</a:t>
            </a:r>
          </a:p>
        </p:txBody>
      </p:sp>
      <p:sp>
        <p:nvSpPr>
          <p:cNvPr id="5" name="Rectangle 4" descr="草皮"/>
          <p:cNvSpPr txBox="1">
            <a:spLocks noChangeArrowheads="1"/>
          </p:cNvSpPr>
          <p:nvPr/>
        </p:nvSpPr>
        <p:spPr bwMode="auto">
          <a:xfrm>
            <a:off x="1066800" y="457200"/>
            <a:ext cx="710565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rtl="0" eaLnBrk="0" fontAlgn="base" hangingPunct="0">
              <a:spcBef>
                <a:spcPct val="0"/>
              </a:spcBef>
              <a:spcAft>
                <a:spcPct val="0"/>
              </a:spcAft>
              <a:defRPr sz="3200" b="1">
                <a:solidFill>
                  <a:schemeClr val="tx2"/>
                </a:solidFill>
                <a:latin typeface="+mj-lt"/>
                <a:ea typeface="+mj-ea"/>
                <a:cs typeface="+mj-cs"/>
              </a:defRPr>
            </a:lvl1pPr>
            <a:lvl2pPr algn="l" rtl="0" eaLnBrk="0" fontAlgn="base" hangingPunct="0">
              <a:spcBef>
                <a:spcPct val="0"/>
              </a:spcBef>
              <a:spcAft>
                <a:spcPct val="0"/>
              </a:spcAft>
              <a:defRPr sz="3200" b="1">
                <a:solidFill>
                  <a:schemeClr val="tx2"/>
                </a:solidFill>
                <a:latin typeface="Arial" pitchFamily="34" charset="0"/>
                <a:ea typeface="华文中宋" pitchFamily="2" charset="-122"/>
              </a:defRPr>
            </a:lvl2pPr>
            <a:lvl3pPr algn="l" rtl="0" eaLnBrk="0" fontAlgn="base" hangingPunct="0">
              <a:spcBef>
                <a:spcPct val="0"/>
              </a:spcBef>
              <a:spcAft>
                <a:spcPct val="0"/>
              </a:spcAft>
              <a:defRPr sz="3200" b="1">
                <a:solidFill>
                  <a:schemeClr val="tx2"/>
                </a:solidFill>
                <a:latin typeface="Arial" pitchFamily="34" charset="0"/>
                <a:ea typeface="华文中宋" pitchFamily="2" charset="-122"/>
              </a:defRPr>
            </a:lvl3pPr>
            <a:lvl4pPr algn="l" rtl="0" eaLnBrk="0" fontAlgn="base" hangingPunct="0">
              <a:spcBef>
                <a:spcPct val="0"/>
              </a:spcBef>
              <a:spcAft>
                <a:spcPct val="0"/>
              </a:spcAft>
              <a:defRPr sz="3200" b="1">
                <a:solidFill>
                  <a:schemeClr val="tx2"/>
                </a:solidFill>
                <a:latin typeface="Arial" pitchFamily="34" charset="0"/>
                <a:ea typeface="华文中宋" pitchFamily="2" charset="-122"/>
              </a:defRPr>
            </a:lvl4pPr>
            <a:lvl5pPr algn="l" rtl="0" eaLnBrk="0" fontAlgn="base" hangingPunct="0">
              <a:spcBef>
                <a:spcPct val="0"/>
              </a:spcBef>
              <a:spcAft>
                <a:spcPct val="0"/>
              </a:spcAft>
              <a:defRPr sz="3200" b="1">
                <a:solidFill>
                  <a:schemeClr val="tx2"/>
                </a:solidFill>
                <a:latin typeface="Arial" pitchFamily="34" charset="0"/>
                <a:ea typeface="华文中宋" pitchFamily="2" charset="-122"/>
              </a:defRPr>
            </a:lvl5pPr>
            <a:lvl6pPr marL="457200" algn="l" rtl="0" eaLnBrk="1" fontAlgn="base" hangingPunct="1">
              <a:spcBef>
                <a:spcPct val="0"/>
              </a:spcBef>
              <a:spcAft>
                <a:spcPct val="0"/>
              </a:spcAft>
              <a:defRPr sz="3200" b="1">
                <a:solidFill>
                  <a:schemeClr val="tx2"/>
                </a:solidFill>
                <a:latin typeface="Arial" pitchFamily="34" charset="0"/>
                <a:ea typeface="华文中宋" pitchFamily="2" charset="-122"/>
              </a:defRPr>
            </a:lvl6pPr>
            <a:lvl7pPr marL="914400" algn="l" rtl="0" eaLnBrk="1" fontAlgn="base" hangingPunct="1">
              <a:spcBef>
                <a:spcPct val="0"/>
              </a:spcBef>
              <a:spcAft>
                <a:spcPct val="0"/>
              </a:spcAft>
              <a:defRPr sz="3200" b="1">
                <a:solidFill>
                  <a:schemeClr val="tx2"/>
                </a:solidFill>
                <a:latin typeface="Arial" pitchFamily="34" charset="0"/>
                <a:ea typeface="华文中宋" pitchFamily="2" charset="-122"/>
              </a:defRPr>
            </a:lvl7pPr>
            <a:lvl8pPr marL="1371600" algn="l" rtl="0" eaLnBrk="1" fontAlgn="base" hangingPunct="1">
              <a:spcBef>
                <a:spcPct val="0"/>
              </a:spcBef>
              <a:spcAft>
                <a:spcPct val="0"/>
              </a:spcAft>
              <a:defRPr sz="3200" b="1">
                <a:solidFill>
                  <a:schemeClr val="tx2"/>
                </a:solidFill>
                <a:latin typeface="Arial" pitchFamily="34" charset="0"/>
                <a:ea typeface="华文中宋" pitchFamily="2" charset="-122"/>
              </a:defRPr>
            </a:lvl8pPr>
            <a:lvl9pPr marL="1828800" algn="l" rtl="0" eaLnBrk="1" fontAlgn="base" hangingPunct="1">
              <a:spcBef>
                <a:spcPct val="0"/>
              </a:spcBef>
              <a:spcAft>
                <a:spcPct val="0"/>
              </a:spcAft>
              <a:defRPr sz="3200" b="1">
                <a:solidFill>
                  <a:schemeClr val="tx2"/>
                </a:solidFill>
                <a:latin typeface="Arial" pitchFamily="34" charset="0"/>
                <a:ea typeface="华文中宋" pitchFamily="2" charset="-122"/>
              </a:defRPr>
            </a:lvl9pPr>
          </a:lstStyle>
          <a:p>
            <a:pPr eaLnBrk="1" hangingPunct="1">
              <a:defRPr/>
            </a:pPr>
            <a:r>
              <a:rPr lang="zh-CN" altLang="en-US" dirty="0" smtClean="0">
                <a:effectLst>
                  <a:outerShdw blurRad="38100" dist="38100" dir="2700000" algn="tl">
                    <a:srgbClr val="C0C0C0"/>
                  </a:outerShdw>
                </a:effectLst>
              </a:rPr>
              <a:t>第四节  对股票投资价值的重新思考</a:t>
            </a:r>
            <a:endParaRPr lang="zh-CN" altLang="en-US" dirty="0">
              <a:effectLst>
                <a:outerShdw blurRad="38100" dist="38100" dir="2700000" algn="tl">
                  <a:srgbClr val="C0C0C0"/>
                </a:outerShdw>
              </a:effectLst>
            </a:endParaRPr>
          </a:p>
        </p:txBody>
      </p:sp>
      <p:sp>
        <p:nvSpPr>
          <p:cNvPr id="6" name="TextBox 5"/>
          <p:cNvSpPr txBox="1">
            <a:spLocks noRot="1" noChangeAspect="1" noMove="1" noResize="1" noEditPoints="1" noAdjustHandles="1" noChangeArrowheads="1" noChangeShapeType="1" noTextEdit="1"/>
          </p:cNvSpPr>
          <p:nvPr/>
        </p:nvSpPr>
        <p:spPr>
          <a:xfrm>
            <a:off x="1066800" y="1628800"/>
            <a:ext cx="7609656" cy="4401205"/>
          </a:xfrm>
          <a:prstGeom prst="rect">
            <a:avLst/>
          </a:prstGeom>
          <a:blipFill rotWithShape="1">
            <a:blip r:embed="rId2"/>
            <a:stretch>
              <a:fillRect l="-801" t="-970" r="-240"/>
            </a:stretch>
          </a:blipFill>
        </p:spPr>
        <p:txBody>
          <a:bodyPr/>
          <a:lstStyle/>
          <a:p>
            <a:r>
              <a:rPr lang="zh-CN" altLang="en-US">
                <a:noFill/>
              </a:rPr>
              <a:t> </a:t>
            </a: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descr="草皮"/>
          <p:cNvSpPr txBox="1">
            <a:spLocks noChangeArrowheads="1"/>
          </p:cNvSpPr>
          <p:nvPr/>
        </p:nvSpPr>
        <p:spPr bwMode="auto">
          <a:xfrm>
            <a:off x="1066800" y="457200"/>
            <a:ext cx="710565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rtl="0" eaLnBrk="0" fontAlgn="base" hangingPunct="0">
              <a:spcBef>
                <a:spcPct val="0"/>
              </a:spcBef>
              <a:spcAft>
                <a:spcPct val="0"/>
              </a:spcAft>
              <a:defRPr sz="3200" b="1">
                <a:solidFill>
                  <a:schemeClr val="tx2"/>
                </a:solidFill>
                <a:latin typeface="+mj-lt"/>
                <a:ea typeface="+mj-ea"/>
                <a:cs typeface="+mj-cs"/>
              </a:defRPr>
            </a:lvl1pPr>
            <a:lvl2pPr algn="l" rtl="0" eaLnBrk="0" fontAlgn="base" hangingPunct="0">
              <a:spcBef>
                <a:spcPct val="0"/>
              </a:spcBef>
              <a:spcAft>
                <a:spcPct val="0"/>
              </a:spcAft>
              <a:defRPr sz="3200" b="1">
                <a:solidFill>
                  <a:schemeClr val="tx2"/>
                </a:solidFill>
                <a:latin typeface="Arial" pitchFamily="34" charset="0"/>
                <a:ea typeface="华文中宋" pitchFamily="2" charset="-122"/>
              </a:defRPr>
            </a:lvl2pPr>
            <a:lvl3pPr algn="l" rtl="0" eaLnBrk="0" fontAlgn="base" hangingPunct="0">
              <a:spcBef>
                <a:spcPct val="0"/>
              </a:spcBef>
              <a:spcAft>
                <a:spcPct val="0"/>
              </a:spcAft>
              <a:defRPr sz="3200" b="1">
                <a:solidFill>
                  <a:schemeClr val="tx2"/>
                </a:solidFill>
                <a:latin typeface="Arial" pitchFamily="34" charset="0"/>
                <a:ea typeface="华文中宋" pitchFamily="2" charset="-122"/>
              </a:defRPr>
            </a:lvl3pPr>
            <a:lvl4pPr algn="l" rtl="0" eaLnBrk="0" fontAlgn="base" hangingPunct="0">
              <a:spcBef>
                <a:spcPct val="0"/>
              </a:spcBef>
              <a:spcAft>
                <a:spcPct val="0"/>
              </a:spcAft>
              <a:defRPr sz="3200" b="1">
                <a:solidFill>
                  <a:schemeClr val="tx2"/>
                </a:solidFill>
                <a:latin typeface="Arial" pitchFamily="34" charset="0"/>
                <a:ea typeface="华文中宋" pitchFamily="2" charset="-122"/>
              </a:defRPr>
            </a:lvl4pPr>
            <a:lvl5pPr algn="l" rtl="0" eaLnBrk="0" fontAlgn="base" hangingPunct="0">
              <a:spcBef>
                <a:spcPct val="0"/>
              </a:spcBef>
              <a:spcAft>
                <a:spcPct val="0"/>
              </a:spcAft>
              <a:defRPr sz="3200" b="1">
                <a:solidFill>
                  <a:schemeClr val="tx2"/>
                </a:solidFill>
                <a:latin typeface="Arial" pitchFamily="34" charset="0"/>
                <a:ea typeface="华文中宋" pitchFamily="2" charset="-122"/>
              </a:defRPr>
            </a:lvl5pPr>
            <a:lvl6pPr marL="457200" algn="l" rtl="0" eaLnBrk="1" fontAlgn="base" hangingPunct="1">
              <a:spcBef>
                <a:spcPct val="0"/>
              </a:spcBef>
              <a:spcAft>
                <a:spcPct val="0"/>
              </a:spcAft>
              <a:defRPr sz="3200" b="1">
                <a:solidFill>
                  <a:schemeClr val="tx2"/>
                </a:solidFill>
                <a:latin typeface="Arial" pitchFamily="34" charset="0"/>
                <a:ea typeface="华文中宋" pitchFamily="2" charset="-122"/>
              </a:defRPr>
            </a:lvl6pPr>
            <a:lvl7pPr marL="914400" algn="l" rtl="0" eaLnBrk="1" fontAlgn="base" hangingPunct="1">
              <a:spcBef>
                <a:spcPct val="0"/>
              </a:spcBef>
              <a:spcAft>
                <a:spcPct val="0"/>
              </a:spcAft>
              <a:defRPr sz="3200" b="1">
                <a:solidFill>
                  <a:schemeClr val="tx2"/>
                </a:solidFill>
                <a:latin typeface="Arial" pitchFamily="34" charset="0"/>
                <a:ea typeface="华文中宋" pitchFamily="2" charset="-122"/>
              </a:defRPr>
            </a:lvl7pPr>
            <a:lvl8pPr marL="1371600" algn="l" rtl="0" eaLnBrk="1" fontAlgn="base" hangingPunct="1">
              <a:spcBef>
                <a:spcPct val="0"/>
              </a:spcBef>
              <a:spcAft>
                <a:spcPct val="0"/>
              </a:spcAft>
              <a:defRPr sz="3200" b="1">
                <a:solidFill>
                  <a:schemeClr val="tx2"/>
                </a:solidFill>
                <a:latin typeface="Arial" pitchFamily="34" charset="0"/>
                <a:ea typeface="华文中宋" pitchFamily="2" charset="-122"/>
              </a:defRPr>
            </a:lvl8pPr>
            <a:lvl9pPr marL="1828800" algn="l" rtl="0" eaLnBrk="1" fontAlgn="base" hangingPunct="1">
              <a:spcBef>
                <a:spcPct val="0"/>
              </a:spcBef>
              <a:spcAft>
                <a:spcPct val="0"/>
              </a:spcAft>
              <a:defRPr sz="3200" b="1">
                <a:solidFill>
                  <a:schemeClr val="tx2"/>
                </a:solidFill>
                <a:latin typeface="Arial" pitchFamily="34" charset="0"/>
                <a:ea typeface="华文中宋" pitchFamily="2" charset="-122"/>
              </a:defRPr>
            </a:lvl9pPr>
          </a:lstStyle>
          <a:p>
            <a:pPr eaLnBrk="1" hangingPunct="1">
              <a:defRPr/>
            </a:pPr>
            <a:r>
              <a:rPr lang="zh-CN" altLang="en-US" dirty="0" smtClean="0">
                <a:effectLst>
                  <a:outerShdw blurRad="38100" dist="38100" dir="2700000" algn="tl">
                    <a:srgbClr val="C0C0C0"/>
                  </a:outerShdw>
                </a:effectLst>
              </a:rPr>
              <a:t>第四节  对股票投资价值的重新思考</a:t>
            </a:r>
            <a:endParaRPr lang="zh-CN" altLang="en-US" dirty="0">
              <a:effectLst>
                <a:outerShdw blurRad="38100" dist="38100" dir="2700000" algn="tl">
                  <a:srgbClr val="C0C0C0"/>
                </a:outerShdw>
              </a:effectLst>
            </a:endParaRPr>
          </a:p>
        </p:txBody>
      </p:sp>
      <p:sp>
        <p:nvSpPr>
          <p:cNvPr id="89091" name="TextBox 5"/>
          <p:cNvSpPr txBox="1">
            <a:spLocks noChangeArrowheads="1"/>
          </p:cNvSpPr>
          <p:nvPr/>
        </p:nvSpPr>
        <p:spPr bwMode="auto">
          <a:xfrm>
            <a:off x="982663" y="1196975"/>
            <a:ext cx="7610475"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l">
              <a:lnSpc>
                <a:spcPct val="150000"/>
              </a:lnSpc>
            </a:pPr>
            <a:r>
              <a:rPr lang="zh-CN" altLang="zh-CN" sz="2400"/>
              <a:t>与其他投资价值准则相比，我们这里提出的基本价值及其相应的策略思维并不是告诉投资者，当股价处于基本价值之下时就买，在股价处于基本价值之上时就卖。而是将基本价值作为投资决策的一个参考标准，投资者具体是否应该实施交易，则取决于股价与该标准偏离下，投资者可能面临的市场环境，只有在市场环境即将发生有利变化的情况下，他们才应该实交易。这种策略思维显然是一个更具灵活性和更为适用的交易准则。</a:t>
            </a:r>
            <a:endParaRPr lang="zh-CN" altLang="en-US" sz="24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5"/>
          <p:cNvSpPr txBox="1">
            <a:spLocks noChangeArrowheads="1"/>
          </p:cNvSpPr>
          <p:nvPr/>
        </p:nvSpPr>
        <p:spPr bwMode="auto">
          <a:xfrm>
            <a:off x="1371600" y="2438400"/>
            <a:ext cx="7543800" cy="396875"/>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spcBef>
                <a:spcPct val="50000"/>
              </a:spcBef>
            </a:pPr>
            <a:endParaRPr lang="zh-CN" altLang="en-US"/>
          </a:p>
        </p:txBody>
      </p:sp>
      <p:sp>
        <p:nvSpPr>
          <p:cNvPr id="13315" name="Text Box 6"/>
          <p:cNvSpPr txBox="1">
            <a:spLocks noChangeArrowheads="1"/>
          </p:cNvSpPr>
          <p:nvPr/>
        </p:nvSpPr>
        <p:spPr bwMode="auto">
          <a:xfrm>
            <a:off x="1219200" y="1341438"/>
            <a:ext cx="7315200" cy="3706812"/>
          </a:xfrm>
          <a:prstGeom prst="rect">
            <a:avLst/>
          </a:prstGeom>
          <a:noFill/>
          <a:ln>
            <a:noFill/>
          </a:ln>
          <a:effectLst/>
          <a:extLst>
            <a:ext uri="{909E8E84-426E-40DD-AFC4-6F175D3DCCD1}">
              <a14:hiddenFill xmlns:a14="http://schemas.microsoft.com/office/drawing/2010/main">
                <a:solidFill>
                  <a:srgbClr val="CC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algn="ctr" eaLnBrk="0" fontAlgn="base" hangingPunct="0">
              <a:spcBef>
                <a:spcPct val="0"/>
              </a:spcBef>
              <a:spcAft>
                <a:spcPct val="0"/>
              </a:spcAft>
              <a:defRPr sz="2000">
                <a:solidFill>
                  <a:schemeClr val="tx1"/>
                </a:solidFill>
                <a:latin typeface="宋体" pitchFamily="2" charset="-122"/>
                <a:ea typeface="宋体" pitchFamily="2" charset="-122"/>
              </a:defRPr>
            </a:lvl6pPr>
            <a:lvl7pPr marL="2971800" indent="-228600" algn="ctr" eaLnBrk="0" fontAlgn="base" hangingPunct="0">
              <a:spcBef>
                <a:spcPct val="0"/>
              </a:spcBef>
              <a:spcAft>
                <a:spcPct val="0"/>
              </a:spcAft>
              <a:defRPr sz="2000">
                <a:solidFill>
                  <a:schemeClr val="tx1"/>
                </a:solidFill>
                <a:latin typeface="宋体" pitchFamily="2" charset="-122"/>
                <a:ea typeface="宋体" pitchFamily="2" charset="-122"/>
              </a:defRPr>
            </a:lvl7pPr>
            <a:lvl8pPr marL="3429000" indent="-228600" algn="ctr" eaLnBrk="0" fontAlgn="base" hangingPunct="0">
              <a:spcBef>
                <a:spcPct val="0"/>
              </a:spcBef>
              <a:spcAft>
                <a:spcPct val="0"/>
              </a:spcAft>
              <a:defRPr sz="2000">
                <a:solidFill>
                  <a:schemeClr val="tx1"/>
                </a:solidFill>
                <a:latin typeface="宋体" pitchFamily="2" charset="-122"/>
                <a:ea typeface="宋体" pitchFamily="2" charset="-122"/>
              </a:defRPr>
            </a:lvl8pPr>
            <a:lvl9pPr marL="3886200" indent="-228600" algn="ctr" eaLnBrk="0" fontAlgn="base" hangingPunct="0">
              <a:spcBef>
                <a:spcPct val="0"/>
              </a:spcBef>
              <a:spcAft>
                <a:spcPct val="0"/>
              </a:spcAft>
              <a:defRPr sz="2000">
                <a:solidFill>
                  <a:schemeClr val="tx1"/>
                </a:solidFill>
                <a:latin typeface="宋体" pitchFamily="2" charset="-122"/>
                <a:ea typeface="宋体" pitchFamily="2" charset="-122"/>
              </a:defRPr>
            </a:lvl9pPr>
          </a:lstStyle>
          <a:p>
            <a:pPr algn="just">
              <a:spcBef>
                <a:spcPct val="50000"/>
              </a:spcBef>
              <a:buClr>
                <a:srgbClr val="6600CC"/>
              </a:buClr>
              <a:buFont typeface="Wingdings" pitchFamily="2" charset="2"/>
              <a:buChar char="Ø"/>
            </a:pPr>
            <a:r>
              <a:rPr lang="zh-CN" altLang="en-US" sz="2400" b="1">
                <a:latin typeface="Times New Roman" pitchFamily="18" charset="0"/>
              </a:rPr>
              <a:t>优先股（</a:t>
            </a:r>
            <a:r>
              <a:rPr lang="en-US" altLang="zh-CN" sz="2400" b="1"/>
              <a:t>Preferred Stock</a:t>
            </a:r>
            <a:r>
              <a:rPr lang="en-US" altLang="zh-CN" sz="2400" b="1">
                <a:latin typeface="Times New Roman" pitchFamily="18" charset="0"/>
              </a:rPr>
              <a:t>）</a:t>
            </a:r>
          </a:p>
          <a:p>
            <a:pPr algn="just">
              <a:lnSpc>
                <a:spcPct val="120000"/>
              </a:lnSpc>
              <a:spcBef>
                <a:spcPct val="50000"/>
              </a:spcBef>
            </a:pPr>
            <a:r>
              <a:rPr lang="zh-CN" altLang="en-US" sz="2400">
                <a:latin typeface="Times New Roman" pitchFamily="18" charset="0"/>
              </a:rPr>
              <a:t>     在剩余索取权方面较普通股优先的股票，其优先性表现在分得固定股息并且在普通股之前收取股息，其股息收入常常低于债券利息，但高于红利收益。根据得到股息后是否还参与分红，优先股可分为参与优先股和非参与优先股。当公司经营出现亏损时，优先股还可根据股息是否可以累积到以后分为累积优先股与非累积优先股。</a:t>
            </a:r>
            <a:endParaRPr lang="zh-CN" altLang="en-US"/>
          </a:p>
        </p:txBody>
      </p:sp>
      <p:sp>
        <p:nvSpPr>
          <p:cNvPr id="558087" name="Rectangle 7" descr="草皮"/>
          <p:cNvSpPr>
            <a:spLocks noGrp="1" noChangeArrowheads="1"/>
          </p:cNvSpPr>
          <p:nvPr>
            <p:ph type="title"/>
          </p:nvPr>
        </p:nvSpPr>
        <p:spPr/>
        <p:txBody>
          <a:bodyPr/>
          <a:lstStyle/>
          <a:p>
            <a:pPr eaLnBrk="1" hangingPunct="1">
              <a:defRPr/>
            </a:pPr>
            <a:r>
              <a:rPr lang="zh-CN" altLang="en-US" dirty="0">
                <a:effectLst>
                  <a:outerShdw blurRad="38100" dist="38100" dir="2700000" algn="tl">
                    <a:srgbClr val="C0C0C0"/>
                  </a:outerShdw>
                </a:effectLst>
                <a:latin typeface="宋体" pitchFamily="2" charset="-122"/>
              </a:rPr>
              <a:t>第一节  股票及股票市场</a:t>
            </a:r>
            <a:r>
              <a:rPr lang="zh-CN" altLang="en-US" dirty="0"/>
              <a:t>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主题1">
  <a:themeElements>
    <a:clrScheme name="1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默认设计模板">
      <a:majorFont>
        <a:latin typeface="Arial"/>
        <a:ea typeface="华文中宋"/>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zh-CN" sz="4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rgbClr val="FFFF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zh-CN" sz="4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1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默认设计模板">
  <a:themeElements>
    <a:clrScheme name="2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默认设计模板">
      <a:majorFont>
        <a:latin typeface="Arial"/>
        <a:ea typeface="华文中宋"/>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zh-CN" sz="4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rgbClr val="FFFF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zh-CN" sz="4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2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主题1">
  <a:themeElements>
    <a:clrScheme name="1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默认设计模板">
      <a:majorFont>
        <a:latin typeface="Arial"/>
        <a:ea typeface="华文中宋"/>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zh-CN" sz="4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rgbClr val="FFFF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zh-CN" sz="4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1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默认设计模板">
  <a:themeElements>
    <a:clrScheme name="2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默认设计模板">
      <a:majorFont>
        <a:latin typeface="Arial"/>
        <a:ea typeface="华文中宋"/>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zh-CN" sz="4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rgbClr val="FFFF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zh-CN" sz="4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2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默认设计模板">
  <a:themeElements>
    <a:clrScheme name="1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默认设计模板">
      <a:majorFont>
        <a:latin typeface="Arial"/>
        <a:ea typeface="华文中宋"/>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zh-CN" sz="4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rgbClr val="FFFF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zh-CN" sz="4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1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主题1</Template>
  <TotalTime>17177</TotalTime>
  <Words>4400</Words>
  <Application>Microsoft Office PowerPoint</Application>
  <PresentationFormat>全屏显示(4:3)</PresentationFormat>
  <Paragraphs>349</Paragraphs>
  <Slides>83</Slides>
  <Notes>0</Notes>
  <HiddenSlides>0</HiddenSlides>
  <MMClips>0</MMClips>
  <ScaleCrop>false</ScaleCrop>
  <HeadingPairs>
    <vt:vector size="4" baseType="variant">
      <vt:variant>
        <vt:lpstr>主题</vt:lpstr>
      </vt:variant>
      <vt:variant>
        <vt:i4>5</vt:i4>
      </vt:variant>
      <vt:variant>
        <vt:lpstr>幻灯片标题</vt:lpstr>
      </vt:variant>
      <vt:variant>
        <vt:i4>83</vt:i4>
      </vt:variant>
    </vt:vector>
  </HeadingPairs>
  <TitlesOfParts>
    <vt:vector size="88" baseType="lpstr">
      <vt:lpstr>主题1</vt:lpstr>
      <vt:lpstr>2_默认设计模板</vt:lpstr>
      <vt:lpstr>1_主题1</vt:lpstr>
      <vt:lpstr>3_默认设计模板</vt:lpstr>
      <vt:lpstr>1_默认设计模板</vt:lpstr>
      <vt:lpstr> 股票市场投资分析                           天津财经大学中国经济统计研究中心                                            李腊生 </vt:lpstr>
      <vt:lpstr>第九章  股票市场投资分析</vt:lpstr>
      <vt:lpstr>第九章  股票市场投资分析</vt:lpstr>
      <vt:lpstr>第一节  股票及股票市场 </vt:lpstr>
      <vt:lpstr>第一节  股票及股票市场 </vt:lpstr>
      <vt:lpstr>第一节  股票及股票市场 </vt:lpstr>
      <vt:lpstr>第一节  股票及股票市场 </vt:lpstr>
      <vt:lpstr>第一节  股票及股票市场 </vt:lpstr>
      <vt:lpstr>第一节  股票及股票市场 </vt:lpstr>
      <vt:lpstr>第一节  股票及股票市场 </vt:lpstr>
      <vt:lpstr>第一节  股票及股票市场 </vt:lpstr>
      <vt:lpstr>第一节  股票及股票市场 </vt:lpstr>
      <vt:lpstr>第一节  股票及股票市场 </vt:lpstr>
      <vt:lpstr>第一节  股票及股票市场 </vt:lpstr>
      <vt:lpstr>第一节  股票及股票市场 </vt:lpstr>
      <vt:lpstr>第一节  股票及股票市场 </vt:lpstr>
      <vt:lpstr>第一节  股票及股票市场 </vt:lpstr>
      <vt:lpstr>第一节  股票及股票市场 </vt:lpstr>
      <vt:lpstr>第一节  股票及股票市场 </vt:lpstr>
      <vt:lpstr>第一节  股票及股票市场 </vt:lpstr>
      <vt:lpstr>第一节  股票及股票市场 </vt:lpstr>
      <vt:lpstr>第一节  股票及股票市场 </vt:lpstr>
      <vt:lpstr>第二节  普通股定价模型</vt:lpstr>
      <vt:lpstr>第二节  普通股定价模型</vt:lpstr>
      <vt:lpstr>第二节  普通股定价模型</vt:lpstr>
      <vt:lpstr>第二节  普通股定价模型</vt:lpstr>
      <vt:lpstr>第二节  普通股定价模型</vt:lpstr>
      <vt:lpstr>第二节  普通股定价模型</vt:lpstr>
      <vt:lpstr>第二节  普通股定价模型</vt:lpstr>
      <vt:lpstr>第二节  普通股定价模型</vt:lpstr>
      <vt:lpstr>第二节  普通股定价模型</vt:lpstr>
      <vt:lpstr>第二节  普通股定价模型</vt:lpstr>
      <vt:lpstr>第二节  普通股定价模型</vt:lpstr>
      <vt:lpstr>第二节  普通股定价模型</vt:lpstr>
      <vt:lpstr>第二节  普通股定价模型</vt:lpstr>
      <vt:lpstr>第二节  普通股定价模型</vt:lpstr>
      <vt:lpstr>第二节  普通股定价模型</vt:lpstr>
      <vt:lpstr>第二节  普通股定价模型</vt:lpstr>
      <vt:lpstr>第二节  普通股定价模型</vt:lpstr>
      <vt:lpstr>第二节  普通股定价模型</vt:lpstr>
      <vt:lpstr>第二节  普通股定价模型</vt:lpstr>
      <vt:lpstr>第二节  普通股定价模型</vt:lpstr>
      <vt:lpstr>第二节  普通股定价模型</vt:lpstr>
      <vt:lpstr>第二节  普通股定价模型</vt:lpstr>
      <vt:lpstr>第二节  普通股定价模型</vt:lpstr>
      <vt:lpstr>第三节  普通股投资分析</vt:lpstr>
      <vt:lpstr>第三节  普通股投资分析</vt:lpstr>
      <vt:lpstr>第三节  普通股投资分析</vt:lpstr>
      <vt:lpstr>第三节  普通股投资分析</vt:lpstr>
      <vt:lpstr>第三节  普通股投资分析</vt:lpstr>
      <vt:lpstr>第三节  普通股投资分析</vt:lpstr>
      <vt:lpstr>第三节  普通股投资分析</vt:lpstr>
      <vt:lpstr>第三节  普通股投资分析</vt:lpstr>
      <vt:lpstr>第三节  普通股投资分析</vt:lpstr>
      <vt:lpstr>第三节  普通股投资分析</vt:lpstr>
      <vt:lpstr>第三节  普通股投资分析</vt:lpstr>
      <vt:lpstr>第三节  普通股投资分析</vt:lpstr>
      <vt:lpstr>第三节  普通股投资分析</vt:lpstr>
      <vt:lpstr>第三节  普通股投资分析</vt:lpstr>
      <vt:lpstr>第三节  普通股投资分析</vt:lpstr>
      <vt:lpstr>第三节  普通股投资分析</vt:lpstr>
      <vt:lpstr>第三节  普通股投资分析</vt:lpstr>
      <vt:lpstr>第三节  普通股投资分析</vt:lpstr>
      <vt:lpstr>第三节  普通股投资分析</vt:lpstr>
      <vt:lpstr>第三节  普通股投资分析</vt:lpstr>
      <vt:lpstr>第三节  普通股投资分析</vt:lpstr>
      <vt:lpstr>第三节  普通股投资分析</vt:lpstr>
      <vt:lpstr>第三节  普通股投资分析</vt:lpstr>
      <vt:lpstr>第三节  普通股投资分析</vt:lpstr>
      <vt:lpstr>第四节  对股票投资价值的重新思考</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GECIS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Administrator</dc:creator>
  <cp:lastModifiedBy>MC SYSTEM</cp:lastModifiedBy>
  <cp:revision>1263</cp:revision>
  <cp:lastPrinted>2000-05-12T02:10:09Z</cp:lastPrinted>
  <dcterms:created xsi:type="dcterms:W3CDTF">2000-03-31T04:46:17Z</dcterms:created>
  <dcterms:modified xsi:type="dcterms:W3CDTF">2014-07-02T06:12:42Z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TAG2">
    <vt:lpwstr>0008009006000000000001024140</vt:lpwstr>
  </property>
</Properties>
</file>